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22"/>
  </p:notesMasterIdLst>
  <p:handoutMasterIdLst>
    <p:handoutMasterId r:id="rId23"/>
  </p:handoutMasterIdLst>
  <p:sldIdLst>
    <p:sldId id="433" r:id="rId2"/>
    <p:sldId id="344" r:id="rId3"/>
    <p:sldId id="439" r:id="rId4"/>
    <p:sldId id="440" r:id="rId5"/>
    <p:sldId id="457" r:id="rId6"/>
    <p:sldId id="451" r:id="rId7"/>
    <p:sldId id="452" r:id="rId8"/>
    <p:sldId id="453" r:id="rId9"/>
    <p:sldId id="454" r:id="rId10"/>
    <p:sldId id="455" r:id="rId11"/>
    <p:sldId id="456" r:id="rId12"/>
    <p:sldId id="458" r:id="rId13"/>
    <p:sldId id="443" r:id="rId14"/>
    <p:sldId id="444" r:id="rId15"/>
    <p:sldId id="448" r:id="rId16"/>
    <p:sldId id="449" r:id="rId17"/>
    <p:sldId id="445" r:id="rId18"/>
    <p:sldId id="446" r:id="rId19"/>
    <p:sldId id="265" r:id="rId20"/>
    <p:sldId id="435" r:id="rId21"/>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5701" autoAdjust="0"/>
  </p:normalViewPr>
  <p:slideViewPr>
    <p:cSldViewPr snapToGrid="0" showGuides="1">
      <p:cViewPr varScale="1">
        <p:scale>
          <a:sx n="111" d="100"/>
          <a:sy n="111" d="100"/>
        </p:scale>
        <p:origin x="474" y="9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Ggf. Punkt 3 raus</a:t>
            </a:r>
          </a:p>
          <a:p>
            <a:endParaRPr lang="de-DE" dirty="0"/>
          </a:p>
          <a:p>
            <a:r>
              <a:rPr lang="de-DE" dirty="0"/>
              <a:t>Anpassungen:</a:t>
            </a:r>
          </a:p>
          <a:p>
            <a:pPr marL="171450" indent="-171450">
              <a:buFontTx/>
              <a:buChar char="-"/>
            </a:pPr>
            <a:r>
              <a:rPr lang="de-DE" baseline="0" dirty="0"/>
              <a:t>Schriftart anpassen</a:t>
            </a:r>
          </a:p>
          <a:p>
            <a:pPr marL="171450" indent="-171450">
              <a:buFontTx/>
              <a:buChar char="-"/>
            </a:pPr>
            <a:r>
              <a:rPr lang="de-DE" baseline="0" dirty="0"/>
              <a:t>Schriftgröße und Zeilenabstand an Schriftart anpassen</a:t>
            </a:r>
          </a:p>
          <a:p>
            <a:pPr marL="171450" indent="-171450">
              <a:buFontTx/>
              <a:buChar char="-"/>
            </a:pPr>
            <a:r>
              <a:rPr lang="de-DE" baseline="0" dirty="0"/>
              <a:t>Pro/Contra Punkte überprüfen</a:t>
            </a:r>
          </a:p>
          <a:p>
            <a:endParaRPr lang="de-DE" dirty="0"/>
          </a:p>
        </p:txBody>
      </p:sp>
      <p:sp>
        <p:nvSpPr>
          <p:cNvPr id="4" name="Slide Number Placeholder 3"/>
          <p:cNvSpPr>
            <a:spLocks noGrp="1"/>
          </p:cNvSpPr>
          <p:nvPr>
            <p:ph type="sldNum" sz="quarter" idx="10"/>
          </p:nvPr>
        </p:nvSpPr>
        <p:spPr/>
        <p:txBody>
          <a:bodyPr/>
          <a:lstStyle/>
          <a:p>
            <a:fld id="{E23F8485-9198-45C7-A90C-05EF723A4AB5}" type="slidenum">
              <a:rPr lang="de-DE" smtClean="0"/>
              <a:t>6</a:t>
            </a:fld>
            <a:endParaRPr lang="de-DE"/>
          </a:p>
        </p:txBody>
      </p:sp>
    </p:spTree>
    <p:extLst>
      <p:ext uri="{BB962C8B-B14F-4D97-AF65-F5344CB8AC3E}">
        <p14:creationId xmlns:p14="http://schemas.microsoft.com/office/powerpoint/2010/main" val="171737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Anpassungen:</a:t>
            </a:r>
          </a:p>
          <a:p>
            <a:pPr marL="171450" indent="-171450">
              <a:buFontTx/>
              <a:buChar char="-"/>
            </a:pPr>
            <a:r>
              <a:rPr lang="de-DE" baseline="0" dirty="0"/>
              <a:t>Schriftart anpassen</a:t>
            </a:r>
          </a:p>
          <a:p>
            <a:pPr marL="171450" indent="-171450">
              <a:buFontTx/>
              <a:buChar char="-"/>
            </a:pPr>
            <a:r>
              <a:rPr lang="de-DE" baseline="0" dirty="0"/>
              <a:t>Schriftgröße und Zeilenabstand an Schriftart anpassen</a:t>
            </a:r>
          </a:p>
          <a:p>
            <a:pPr marL="171450" indent="-171450">
              <a:buFontTx/>
              <a:buChar char="-"/>
            </a:pPr>
            <a:r>
              <a:rPr lang="de-DE" baseline="0" dirty="0"/>
              <a:t>Pro/Contra Punkte überprüfen</a:t>
            </a:r>
          </a:p>
          <a:p>
            <a:pPr marL="171450" indent="-171450">
              <a:buFontTx/>
              <a:buChar char="-"/>
            </a:pPr>
            <a:r>
              <a:rPr lang="de-DE" baseline="0" dirty="0"/>
              <a:t>Ggf. Punkt 3 raus</a:t>
            </a:r>
            <a:endParaRPr lang="de-DE" dirty="0"/>
          </a:p>
          <a:p>
            <a:endParaRPr lang="de-DE" dirty="0"/>
          </a:p>
        </p:txBody>
      </p:sp>
      <p:sp>
        <p:nvSpPr>
          <p:cNvPr id="4" name="Slide Number Placeholder 3"/>
          <p:cNvSpPr>
            <a:spLocks noGrp="1"/>
          </p:cNvSpPr>
          <p:nvPr>
            <p:ph type="sldNum" sz="quarter" idx="10"/>
          </p:nvPr>
        </p:nvSpPr>
        <p:spPr/>
        <p:txBody>
          <a:bodyPr/>
          <a:lstStyle/>
          <a:p>
            <a:fld id="{E23F8485-9198-45C7-A90C-05EF723A4AB5}" type="slidenum">
              <a:rPr lang="de-DE" smtClean="0"/>
              <a:t>7</a:t>
            </a:fld>
            <a:endParaRPr lang="de-DE"/>
          </a:p>
        </p:txBody>
      </p:sp>
    </p:spTree>
    <p:extLst>
      <p:ext uri="{BB962C8B-B14F-4D97-AF65-F5344CB8AC3E}">
        <p14:creationId xmlns:p14="http://schemas.microsoft.com/office/powerpoint/2010/main" val="132212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Anpassungen:</a:t>
            </a:r>
          </a:p>
          <a:p>
            <a:pPr marL="171450" indent="-171450">
              <a:buFontTx/>
              <a:buChar char="-"/>
            </a:pPr>
            <a:r>
              <a:rPr lang="de-DE" baseline="0" dirty="0"/>
              <a:t>2. Stichpunkt ggf. </a:t>
            </a:r>
            <a:r>
              <a:rPr lang="de-DE" baseline="0" dirty="0" err="1"/>
              <a:t>Reminder</a:t>
            </a:r>
            <a:r>
              <a:rPr lang="de-DE" baseline="0" dirty="0"/>
              <a:t> raus</a:t>
            </a:r>
          </a:p>
          <a:p>
            <a:pPr marL="171450" indent="-171450">
              <a:buFontTx/>
              <a:buChar char="-"/>
            </a:pPr>
            <a:r>
              <a:rPr lang="de-DE" baseline="0" dirty="0"/>
              <a:t>Schriftart anpassen</a:t>
            </a:r>
          </a:p>
          <a:p>
            <a:pPr marL="171450" indent="-171450">
              <a:buFontTx/>
              <a:buChar char="-"/>
            </a:pPr>
            <a:r>
              <a:rPr lang="de-DE" baseline="0" dirty="0"/>
              <a:t>Schriftgröße und Zeilenabstand an Schriftart anpassen</a:t>
            </a:r>
          </a:p>
          <a:p>
            <a:pPr marL="171450" indent="-171450">
              <a:buFontTx/>
              <a:buChar char="-"/>
            </a:pPr>
            <a:r>
              <a:rPr lang="de-DE" baseline="0" dirty="0"/>
              <a:t>Pro/Contra Punkte überprüfen</a:t>
            </a:r>
            <a:endParaRPr lang="de-DE" dirty="0"/>
          </a:p>
        </p:txBody>
      </p:sp>
      <p:sp>
        <p:nvSpPr>
          <p:cNvPr id="4" name="Slide Number Placeholder 3"/>
          <p:cNvSpPr>
            <a:spLocks noGrp="1"/>
          </p:cNvSpPr>
          <p:nvPr>
            <p:ph type="sldNum" sz="quarter" idx="10"/>
          </p:nvPr>
        </p:nvSpPr>
        <p:spPr/>
        <p:txBody>
          <a:bodyPr/>
          <a:lstStyle/>
          <a:p>
            <a:fld id="{E23F8485-9198-45C7-A90C-05EF723A4AB5}" type="slidenum">
              <a:rPr lang="de-DE" smtClean="0"/>
              <a:t>8</a:t>
            </a:fld>
            <a:endParaRPr lang="de-DE"/>
          </a:p>
        </p:txBody>
      </p:sp>
    </p:spTree>
    <p:extLst>
      <p:ext uri="{BB962C8B-B14F-4D97-AF65-F5344CB8AC3E}">
        <p14:creationId xmlns:p14="http://schemas.microsoft.com/office/powerpoint/2010/main" val="3905086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Ggf. Punkt 3 raus</a:t>
            </a:r>
          </a:p>
          <a:p>
            <a:endParaRPr lang="de-DE" dirty="0"/>
          </a:p>
          <a:p>
            <a:r>
              <a:rPr lang="de-DE" dirty="0"/>
              <a:t>Anpassungen:</a:t>
            </a:r>
          </a:p>
          <a:p>
            <a:pPr marL="171450" indent="-171450">
              <a:buFontTx/>
              <a:buChar char="-"/>
            </a:pPr>
            <a:r>
              <a:rPr lang="de-DE" baseline="0" dirty="0"/>
              <a:t>Schriftart anpassen</a:t>
            </a:r>
          </a:p>
          <a:p>
            <a:pPr marL="171450" indent="-171450">
              <a:buFontTx/>
              <a:buChar char="-"/>
            </a:pPr>
            <a:r>
              <a:rPr lang="de-DE" baseline="0" dirty="0"/>
              <a:t>Schriftgröße und Zeilenabstand an Schriftart anpassen</a:t>
            </a:r>
          </a:p>
          <a:p>
            <a:pPr marL="171450" indent="-171450">
              <a:buFontTx/>
              <a:buChar char="-"/>
            </a:pPr>
            <a:r>
              <a:rPr lang="de-DE" baseline="0" dirty="0"/>
              <a:t>Pro/Contra Punkte überprüfen</a:t>
            </a:r>
          </a:p>
          <a:p>
            <a:endParaRPr lang="de-DE" dirty="0"/>
          </a:p>
        </p:txBody>
      </p:sp>
      <p:sp>
        <p:nvSpPr>
          <p:cNvPr id="4" name="Slide Number Placeholder 3"/>
          <p:cNvSpPr>
            <a:spLocks noGrp="1"/>
          </p:cNvSpPr>
          <p:nvPr>
            <p:ph type="sldNum" sz="quarter" idx="10"/>
          </p:nvPr>
        </p:nvSpPr>
        <p:spPr/>
        <p:txBody>
          <a:bodyPr/>
          <a:lstStyle/>
          <a:p>
            <a:fld id="{E23F8485-9198-45C7-A90C-05EF723A4AB5}" type="slidenum">
              <a:rPr lang="de-DE" smtClean="0"/>
              <a:t>9</a:t>
            </a:fld>
            <a:endParaRPr lang="de-DE"/>
          </a:p>
        </p:txBody>
      </p:sp>
    </p:spTree>
    <p:extLst>
      <p:ext uri="{BB962C8B-B14F-4D97-AF65-F5344CB8AC3E}">
        <p14:creationId xmlns:p14="http://schemas.microsoft.com/office/powerpoint/2010/main" val="3124586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Ggf. Punkt 3 raus</a:t>
            </a:r>
          </a:p>
          <a:p>
            <a:endParaRPr lang="de-DE" dirty="0"/>
          </a:p>
          <a:p>
            <a:r>
              <a:rPr lang="de-DE" dirty="0"/>
              <a:t>Anpassungen:</a:t>
            </a:r>
          </a:p>
          <a:p>
            <a:pPr marL="171450" indent="-171450">
              <a:buFontTx/>
              <a:buChar char="-"/>
            </a:pPr>
            <a:r>
              <a:rPr lang="de-DE" baseline="0" dirty="0"/>
              <a:t>Schriftart anpassen</a:t>
            </a:r>
          </a:p>
          <a:p>
            <a:pPr marL="171450" indent="-171450">
              <a:buFontTx/>
              <a:buChar char="-"/>
            </a:pPr>
            <a:r>
              <a:rPr lang="de-DE" baseline="0" dirty="0"/>
              <a:t>Schriftgröße und Zeilenabstand an Schriftart anpassen</a:t>
            </a:r>
          </a:p>
          <a:p>
            <a:pPr marL="171450" indent="-171450">
              <a:buFontTx/>
              <a:buChar char="-"/>
            </a:pPr>
            <a:r>
              <a:rPr lang="de-DE" baseline="0" dirty="0"/>
              <a:t>Pro/Contra Punkte überprüfen</a:t>
            </a:r>
          </a:p>
          <a:p>
            <a:endParaRPr lang="de-DE" dirty="0"/>
          </a:p>
        </p:txBody>
      </p:sp>
      <p:sp>
        <p:nvSpPr>
          <p:cNvPr id="4" name="Slide Number Placeholder 3"/>
          <p:cNvSpPr>
            <a:spLocks noGrp="1"/>
          </p:cNvSpPr>
          <p:nvPr>
            <p:ph type="sldNum" sz="quarter" idx="10"/>
          </p:nvPr>
        </p:nvSpPr>
        <p:spPr/>
        <p:txBody>
          <a:bodyPr/>
          <a:lstStyle/>
          <a:p>
            <a:fld id="{E23F8485-9198-45C7-A90C-05EF723A4AB5}" type="slidenum">
              <a:rPr lang="de-DE" smtClean="0"/>
              <a:t>10</a:t>
            </a:fld>
            <a:endParaRPr lang="de-DE"/>
          </a:p>
        </p:txBody>
      </p:sp>
    </p:spTree>
    <p:extLst>
      <p:ext uri="{BB962C8B-B14F-4D97-AF65-F5344CB8AC3E}">
        <p14:creationId xmlns:p14="http://schemas.microsoft.com/office/powerpoint/2010/main" val="1627813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Ggf. Punkt 3 raus</a:t>
            </a:r>
          </a:p>
          <a:p>
            <a:endParaRPr lang="de-DE" dirty="0"/>
          </a:p>
          <a:p>
            <a:r>
              <a:rPr lang="de-DE" dirty="0"/>
              <a:t>Anpassungen:</a:t>
            </a:r>
          </a:p>
          <a:p>
            <a:pPr marL="171450" indent="-171450">
              <a:buFontTx/>
              <a:buChar char="-"/>
            </a:pPr>
            <a:r>
              <a:rPr lang="de-DE" baseline="0" dirty="0"/>
              <a:t>Schriftart anpassen</a:t>
            </a:r>
          </a:p>
          <a:p>
            <a:pPr marL="171450" indent="-171450">
              <a:buFontTx/>
              <a:buChar char="-"/>
            </a:pPr>
            <a:r>
              <a:rPr lang="de-DE" baseline="0" dirty="0"/>
              <a:t>Schriftgröße und Zeilenabstand an Schriftart anpassen</a:t>
            </a:r>
          </a:p>
          <a:p>
            <a:pPr marL="171450" indent="-171450">
              <a:buFontTx/>
              <a:buChar char="-"/>
            </a:pPr>
            <a:r>
              <a:rPr lang="de-DE" baseline="0" dirty="0"/>
              <a:t>Pro/Contra Punkte überprüfen</a:t>
            </a:r>
          </a:p>
          <a:p>
            <a:endParaRPr lang="de-DE" dirty="0"/>
          </a:p>
        </p:txBody>
      </p:sp>
      <p:sp>
        <p:nvSpPr>
          <p:cNvPr id="4" name="Slide Number Placeholder 3"/>
          <p:cNvSpPr>
            <a:spLocks noGrp="1"/>
          </p:cNvSpPr>
          <p:nvPr>
            <p:ph type="sldNum" sz="quarter" idx="10"/>
          </p:nvPr>
        </p:nvSpPr>
        <p:spPr/>
        <p:txBody>
          <a:bodyPr/>
          <a:lstStyle/>
          <a:p>
            <a:fld id="{E23F8485-9198-45C7-A90C-05EF723A4AB5}" type="slidenum">
              <a:rPr lang="de-DE" smtClean="0"/>
              <a:t>11</a:t>
            </a:fld>
            <a:endParaRPr lang="de-DE"/>
          </a:p>
        </p:txBody>
      </p:sp>
    </p:spTree>
    <p:extLst>
      <p:ext uri="{BB962C8B-B14F-4D97-AF65-F5344CB8AC3E}">
        <p14:creationId xmlns:p14="http://schemas.microsoft.com/office/powerpoint/2010/main" val="2841291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DD00C55-E097-49FB-A28B-63311C08A570}" type="slidenum">
              <a:rPr lang="de-DE" smtClean="0"/>
              <a:t>15</a:t>
            </a:fld>
            <a:endParaRPr lang="de-DE"/>
          </a:p>
        </p:txBody>
      </p:sp>
    </p:spTree>
    <p:extLst>
      <p:ext uri="{BB962C8B-B14F-4D97-AF65-F5344CB8AC3E}">
        <p14:creationId xmlns:p14="http://schemas.microsoft.com/office/powerpoint/2010/main" val="275629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556447-83C6-4FCB-87F2-5CC1B5A7A77D}"/>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76086D56-28BE-4F91-8617-83267E1E867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07170CB-0AB4-4A31-90D1-1119B4B714B9}"/>
              </a:ext>
            </a:extLst>
          </p:cNvPr>
          <p:cNvSpPr>
            <a:spLocks noGrp="1"/>
          </p:cNvSpPr>
          <p:nvPr>
            <p:ph type="dt" sz="half" idx="10"/>
          </p:nvPr>
        </p:nvSpPr>
        <p:spPr/>
        <p:txBody>
          <a:bodyPr/>
          <a:lstStyle/>
          <a:p>
            <a:fld id="{6D034E61-57C0-4C65-8FE9-0BAA154F5D4F}" type="datetimeFigureOut">
              <a:rPr lang="de-DE" smtClean="0"/>
              <a:t>26.03.2018</a:t>
            </a:fld>
            <a:endParaRPr lang="de-DE"/>
          </a:p>
        </p:txBody>
      </p:sp>
      <p:sp>
        <p:nvSpPr>
          <p:cNvPr id="5" name="Fußzeilenplatzhalter 4">
            <a:extLst>
              <a:ext uri="{FF2B5EF4-FFF2-40B4-BE49-F238E27FC236}">
                <a16:creationId xmlns:a16="http://schemas.microsoft.com/office/drawing/2014/main" id="{5D67E1E4-5894-4624-B895-82ECE505F7F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9DE5A59-202A-41A4-8FB0-90D24ED7C18F}"/>
              </a:ext>
            </a:extLst>
          </p:cNvPr>
          <p:cNvSpPr>
            <a:spLocks noGrp="1"/>
          </p:cNvSpPr>
          <p:nvPr>
            <p:ph type="sldNum" sz="quarter" idx="12"/>
          </p:nvPr>
        </p:nvSpPr>
        <p:spPr/>
        <p:txBody>
          <a:bodyPr/>
          <a:lstStyle/>
          <a:p>
            <a:fld id="{BA181108-5299-4FC1-ADC8-DD7958BC0DE4}" type="slidenum">
              <a:rPr lang="de-DE" smtClean="0"/>
              <a:t>‹#›</a:t>
            </a:fld>
            <a:endParaRPr lang="de-DE"/>
          </a:p>
        </p:txBody>
      </p:sp>
    </p:spTree>
    <p:extLst>
      <p:ext uri="{BB962C8B-B14F-4D97-AF65-F5344CB8AC3E}">
        <p14:creationId xmlns:p14="http://schemas.microsoft.com/office/powerpoint/2010/main" val="1573286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 id="2147483778" r:id="rId28"/>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2.tiff"/><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1.tiff"/><Relationship Id="rId5" Type="http://schemas.openxmlformats.org/officeDocument/2006/relationships/image" Target="../media/image12.tiff"/><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6.gif"/></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14.png"/><Relationship Id="rId7"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0.tiff"/><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11.tiff"/><Relationship Id="rId5" Type="http://schemas.openxmlformats.org/officeDocument/2006/relationships/image" Target="../media/image12.tiff"/><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March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Aktueller</a:t>
            </a:r>
            <a:r>
              <a:rPr lang="en-US" dirty="0">
                <a:solidFill>
                  <a:schemeClr val="accent1"/>
                </a:solidFill>
              </a:rPr>
              <a:t> Stand</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181920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9787" y="3651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latin typeface="Helvetica Neue" charset="0"/>
                <a:ea typeface="Helvetica Neue" charset="0"/>
                <a:cs typeface="Helvetica Neue" charset="0"/>
              </a:rPr>
              <a:t>Lunch-App</a:t>
            </a:r>
          </a:p>
        </p:txBody>
      </p:sp>
      <p:sp>
        <p:nvSpPr>
          <p:cNvPr id="13" name="TextBox 12"/>
          <p:cNvSpPr txBox="1"/>
          <p:nvPr/>
        </p:nvSpPr>
        <p:spPr>
          <a:xfrm>
            <a:off x="1182656" y="4512752"/>
            <a:ext cx="5236278" cy="1384995"/>
          </a:xfrm>
          <a:prstGeom prst="rect">
            <a:avLst/>
          </a:prstGeom>
          <a:noFill/>
        </p:spPr>
        <p:txBody>
          <a:bodyPr wrap="square" rtlCol="0">
            <a:spAutoFit/>
          </a:bodyPr>
          <a:lstStyle/>
          <a:p>
            <a:pPr marL="447675" lvl="1" indent="-247650" fontAlgn="ctr">
              <a:buFont typeface="Arial" panose="020B0604020202020204" pitchFamily="34" charset="0"/>
              <a:buChar char="•"/>
            </a:pPr>
            <a:r>
              <a:rPr lang="de-DE" dirty="0">
                <a:latin typeface="Helvetica Neue" charset="0"/>
                <a:ea typeface="Helvetica Neue" charset="0"/>
                <a:cs typeface="Helvetica Neue" charset="0"/>
              </a:rPr>
              <a:t>Nicht alle Unternehmen haben eine Kantine</a:t>
            </a:r>
          </a:p>
          <a:p>
            <a:pPr marL="447675" lvl="1" indent="-247650" fontAlgn="ctr">
              <a:buFont typeface="Arial" panose="020B0604020202020204" pitchFamily="34" charset="0"/>
              <a:buChar char="•"/>
            </a:pPr>
            <a:r>
              <a:rPr lang="de-DE" dirty="0">
                <a:latin typeface="Helvetica Neue" charset="0"/>
                <a:ea typeface="Helvetica Neue" charset="0"/>
                <a:cs typeface="Helvetica Neue" charset="0"/>
              </a:rPr>
              <a:t>Nur wenige Mitarbeiter gehen in die Kantine</a:t>
            </a:r>
          </a:p>
        </p:txBody>
      </p:sp>
      <p:pic>
        <p:nvPicPr>
          <p:cNvPr id="15" name="Picture 14"/>
          <p:cNvPicPr>
            <a:picLocks noChangeAspect="1"/>
          </p:cNvPicPr>
          <p:nvPr/>
        </p:nvPicPr>
        <p:blipFill>
          <a:blip r:embed="rId3"/>
          <a:stretch>
            <a:fillRect/>
          </a:stretch>
        </p:blipFill>
        <p:spPr>
          <a:xfrm>
            <a:off x="915987" y="4656463"/>
            <a:ext cx="360000" cy="360000"/>
          </a:xfrm>
          <a:prstGeom prst="rect">
            <a:avLst/>
          </a:prstGeom>
        </p:spPr>
      </p:pic>
      <p:pic>
        <p:nvPicPr>
          <p:cNvPr id="17" name="Picture 16"/>
          <p:cNvPicPr>
            <a:picLocks noChangeAspect="1"/>
          </p:cNvPicPr>
          <p:nvPr/>
        </p:nvPicPr>
        <p:blipFill>
          <a:blip r:embed="rId4"/>
          <a:stretch>
            <a:fillRect/>
          </a:stretch>
        </p:blipFill>
        <p:spPr>
          <a:xfrm>
            <a:off x="915987" y="3238282"/>
            <a:ext cx="360000" cy="360000"/>
          </a:xfrm>
          <a:prstGeom prst="rect">
            <a:avLst/>
          </a:prstGeom>
        </p:spPr>
      </p:pic>
      <p:pic>
        <p:nvPicPr>
          <p:cNvPr id="18" name="Picture 17"/>
          <p:cNvPicPr>
            <a:picLocks noChangeAspect="1"/>
          </p:cNvPicPr>
          <p:nvPr/>
        </p:nvPicPr>
        <p:blipFill>
          <a:blip r:embed="rId5"/>
          <a:stretch>
            <a:fillRect/>
          </a:stretch>
        </p:blipFill>
        <p:spPr>
          <a:xfrm>
            <a:off x="915987" y="1844618"/>
            <a:ext cx="360000" cy="360000"/>
          </a:xfrm>
          <a:prstGeom prst="rect">
            <a:avLst/>
          </a:prstGeom>
        </p:spPr>
      </p:pic>
      <p:sp>
        <p:nvSpPr>
          <p:cNvPr id="19" name="TextBox 18"/>
          <p:cNvSpPr txBox="1"/>
          <p:nvPr/>
        </p:nvSpPr>
        <p:spPr>
          <a:xfrm>
            <a:off x="1345091" y="1729153"/>
            <a:ext cx="5566583" cy="674031"/>
          </a:xfrm>
          <a:prstGeom prst="rect">
            <a:avLst/>
          </a:prstGeom>
          <a:noFill/>
        </p:spPr>
        <p:txBody>
          <a:bodyPr wrap="square" rtlCol="0">
            <a:spAutoFit/>
          </a:bodyPr>
          <a:lstStyle/>
          <a:p>
            <a:pPr marL="266700" indent="-266700" defTabSz="914400" fontAlgn="ctr">
              <a:lnSpc>
                <a:spcPct val="90000"/>
              </a:lnSpc>
              <a:spcBef>
                <a:spcPts val="10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Native App, auf der die Mitarbeiter täglich das Menü einsehen können</a:t>
            </a:r>
          </a:p>
        </p:txBody>
      </p:sp>
      <p:sp>
        <p:nvSpPr>
          <p:cNvPr id="20" name="TextBox 19"/>
          <p:cNvSpPr txBox="1"/>
          <p:nvPr/>
        </p:nvSpPr>
        <p:spPr>
          <a:xfrm>
            <a:off x="1182657" y="3105995"/>
            <a:ext cx="5236883" cy="738151"/>
          </a:xfrm>
          <a:prstGeom prst="rect">
            <a:avLst/>
          </a:prstGeom>
          <a:noFill/>
        </p:spPr>
        <p:txBody>
          <a:bodyPr wrap="none" rtlCol="0">
            <a:spAutoFit/>
          </a:bodyPr>
          <a:lstStyle/>
          <a:p>
            <a:pPr marL="447675" lvl="1" indent="-247650" defTabSz="914400" fontAlgn="ctr">
              <a:lnSpc>
                <a:spcPct val="90000"/>
              </a:lnSpc>
              <a:spcBef>
                <a:spcPts val="5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Unkritische Daten</a:t>
            </a:r>
          </a:p>
          <a:p>
            <a:pPr marL="447675" lvl="1" indent="-247650" defTabSz="914400" fontAlgn="ctr">
              <a:lnSpc>
                <a:spcPct val="90000"/>
              </a:lnSpc>
              <a:spcBef>
                <a:spcPts val="5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Administrativer Aufwand überschaubar</a:t>
            </a:r>
          </a:p>
        </p:txBody>
      </p:sp>
      <p:pic>
        <p:nvPicPr>
          <p:cNvPr id="3" name="Picture 2">
            <a:extLst>
              <a:ext uri="{FF2B5EF4-FFF2-40B4-BE49-F238E27FC236}">
                <a16:creationId xmlns:a16="http://schemas.microsoft.com/office/drawing/2014/main" id="{238CA096-DB27-2147-8DDD-C1A539D8BD9B}"/>
              </a:ext>
            </a:extLst>
          </p:cNvPr>
          <p:cNvPicPr>
            <a:picLocks noChangeAspect="1"/>
          </p:cNvPicPr>
          <p:nvPr/>
        </p:nvPicPr>
        <p:blipFill>
          <a:blip r:embed="rId6"/>
          <a:stretch>
            <a:fillRect/>
          </a:stretch>
        </p:blipFill>
        <p:spPr>
          <a:xfrm>
            <a:off x="6418934" y="4182"/>
            <a:ext cx="6858000" cy="6858000"/>
          </a:xfrm>
          <a:prstGeom prst="rect">
            <a:avLst/>
          </a:prstGeom>
        </p:spPr>
      </p:pic>
    </p:spTree>
    <p:extLst>
      <p:ext uri="{BB962C8B-B14F-4D97-AF65-F5344CB8AC3E}">
        <p14:creationId xmlns:p14="http://schemas.microsoft.com/office/powerpoint/2010/main" val="1464905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9787" y="3651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err="1">
                <a:latin typeface="Helvetica Neue" charset="0"/>
                <a:ea typeface="Helvetica Neue" charset="0"/>
                <a:cs typeface="Helvetica Neue" charset="0"/>
              </a:rPr>
              <a:t>Captive</a:t>
            </a:r>
            <a:r>
              <a:rPr lang="de-DE" b="1" dirty="0">
                <a:latin typeface="Helvetica Neue" charset="0"/>
                <a:ea typeface="Helvetica Neue" charset="0"/>
                <a:cs typeface="Helvetica Neue" charset="0"/>
              </a:rPr>
              <a:t> Portal</a:t>
            </a:r>
          </a:p>
        </p:txBody>
      </p:sp>
      <p:sp>
        <p:nvSpPr>
          <p:cNvPr id="13" name="TextBox 12"/>
          <p:cNvSpPr txBox="1"/>
          <p:nvPr/>
        </p:nvSpPr>
        <p:spPr>
          <a:xfrm>
            <a:off x="1178940" y="4374799"/>
            <a:ext cx="4730975" cy="1384995"/>
          </a:xfrm>
          <a:prstGeom prst="rect">
            <a:avLst/>
          </a:prstGeom>
          <a:noFill/>
        </p:spPr>
        <p:txBody>
          <a:bodyPr wrap="square" rtlCol="0">
            <a:spAutoFit/>
          </a:bodyPr>
          <a:lstStyle/>
          <a:p>
            <a:pPr marL="447675" lvl="1" indent="-247650" fontAlgn="ctr">
              <a:buFont typeface="Arial" panose="020B0604020202020204" pitchFamily="34" charset="0"/>
              <a:buChar char="•"/>
            </a:pPr>
            <a:r>
              <a:rPr lang="de-DE" dirty="0">
                <a:latin typeface="Helvetica Neue" charset="0"/>
                <a:ea typeface="Helvetica Neue" charset="0"/>
                <a:cs typeface="Helvetica Neue" charset="0"/>
              </a:rPr>
              <a:t>u.U. keine hohen Frequenzen möglich</a:t>
            </a:r>
          </a:p>
          <a:p>
            <a:pPr marL="447675" lvl="1" indent="-247650" fontAlgn="ctr">
              <a:buFont typeface="Arial" panose="020B0604020202020204" pitchFamily="34" charset="0"/>
              <a:buChar char="•"/>
            </a:pPr>
            <a:r>
              <a:rPr lang="de-DE" dirty="0">
                <a:latin typeface="Helvetica Neue" charset="0"/>
                <a:ea typeface="Helvetica Neue" charset="0"/>
                <a:cs typeface="Helvetica Neue" charset="0"/>
              </a:rPr>
              <a:t>Adaption der Mitarbeiter bei dauerhaftem Einsatz evtl. gering.</a:t>
            </a:r>
          </a:p>
        </p:txBody>
      </p:sp>
      <p:pic>
        <p:nvPicPr>
          <p:cNvPr id="15" name="Picture 14"/>
          <p:cNvPicPr>
            <a:picLocks noChangeAspect="1"/>
          </p:cNvPicPr>
          <p:nvPr/>
        </p:nvPicPr>
        <p:blipFill>
          <a:blip r:embed="rId3"/>
          <a:stretch>
            <a:fillRect/>
          </a:stretch>
        </p:blipFill>
        <p:spPr>
          <a:xfrm>
            <a:off x="915987" y="4656463"/>
            <a:ext cx="360000" cy="360000"/>
          </a:xfrm>
          <a:prstGeom prst="rect">
            <a:avLst/>
          </a:prstGeom>
        </p:spPr>
      </p:pic>
      <p:pic>
        <p:nvPicPr>
          <p:cNvPr id="17" name="Picture 16"/>
          <p:cNvPicPr>
            <a:picLocks noChangeAspect="1"/>
          </p:cNvPicPr>
          <p:nvPr/>
        </p:nvPicPr>
        <p:blipFill>
          <a:blip r:embed="rId4"/>
          <a:stretch>
            <a:fillRect/>
          </a:stretch>
        </p:blipFill>
        <p:spPr>
          <a:xfrm>
            <a:off x="915987" y="3238282"/>
            <a:ext cx="360000" cy="360000"/>
          </a:xfrm>
          <a:prstGeom prst="rect">
            <a:avLst/>
          </a:prstGeom>
        </p:spPr>
      </p:pic>
      <p:pic>
        <p:nvPicPr>
          <p:cNvPr id="18" name="Picture 17"/>
          <p:cNvPicPr>
            <a:picLocks noChangeAspect="1"/>
          </p:cNvPicPr>
          <p:nvPr/>
        </p:nvPicPr>
        <p:blipFill>
          <a:blip r:embed="rId5"/>
          <a:stretch>
            <a:fillRect/>
          </a:stretch>
        </p:blipFill>
        <p:spPr>
          <a:xfrm>
            <a:off x="915987" y="1844618"/>
            <a:ext cx="360000" cy="360000"/>
          </a:xfrm>
          <a:prstGeom prst="rect">
            <a:avLst/>
          </a:prstGeom>
        </p:spPr>
      </p:pic>
      <p:sp>
        <p:nvSpPr>
          <p:cNvPr id="19" name="TextBox 18"/>
          <p:cNvSpPr txBox="1"/>
          <p:nvPr/>
        </p:nvSpPr>
        <p:spPr>
          <a:xfrm>
            <a:off x="1345091" y="1472801"/>
            <a:ext cx="6457472" cy="1512209"/>
          </a:xfrm>
          <a:prstGeom prst="rect">
            <a:avLst/>
          </a:prstGeom>
          <a:noFill/>
        </p:spPr>
        <p:txBody>
          <a:bodyPr wrap="square" rtlCol="0">
            <a:spAutoFit/>
          </a:bodyPr>
          <a:lstStyle/>
          <a:p>
            <a:pPr marL="266700" indent="-266700" defTabSz="914400" fontAlgn="ctr">
              <a:lnSpc>
                <a:spcPct val="90000"/>
              </a:lnSpc>
              <a:spcBef>
                <a:spcPts val="10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Öffentliches WLAN, in das sich die Mitarbeiter mit ihrem Smartphone einloggen können</a:t>
            </a:r>
            <a:endParaRPr lang="de-DE" b="1" dirty="0">
              <a:solidFill>
                <a:prstClr val="black"/>
              </a:solidFill>
              <a:latin typeface="Helvetica Neue" charset="0"/>
              <a:ea typeface="Helvetica Neue" charset="0"/>
              <a:cs typeface="Helvetica Neue" charset="0"/>
            </a:endParaRPr>
          </a:p>
          <a:p>
            <a:pPr marL="266700" indent="-266700" defTabSz="914400" fontAlgn="ctr">
              <a:lnSpc>
                <a:spcPct val="90000"/>
              </a:lnSpc>
              <a:spcBef>
                <a:spcPts val="10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Einmaliger Einsatz bei Gesamtversammlungen</a:t>
            </a:r>
          </a:p>
          <a:p>
            <a:pPr marL="266700" indent="-266700" defTabSz="914400" fontAlgn="ctr">
              <a:lnSpc>
                <a:spcPct val="90000"/>
              </a:lnSpc>
              <a:spcBef>
                <a:spcPts val="10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Dauerhafter Einsatz an geeigneten Plätzen</a:t>
            </a:r>
          </a:p>
        </p:txBody>
      </p:sp>
      <p:sp>
        <p:nvSpPr>
          <p:cNvPr id="20" name="TextBox 19"/>
          <p:cNvSpPr txBox="1"/>
          <p:nvPr/>
        </p:nvSpPr>
        <p:spPr>
          <a:xfrm>
            <a:off x="1182657" y="3090757"/>
            <a:ext cx="6619907" cy="738151"/>
          </a:xfrm>
          <a:prstGeom prst="rect">
            <a:avLst/>
          </a:prstGeom>
          <a:noFill/>
        </p:spPr>
        <p:txBody>
          <a:bodyPr wrap="square" rtlCol="0">
            <a:spAutoFit/>
          </a:bodyPr>
          <a:lstStyle/>
          <a:p>
            <a:pPr marL="447675" lvl="1" indent="-247650" defTabSz="914400" fontAlgn="ctr">
              <a:lnSpc>
                <a:spcPct val="90000"/>
              </a:lnSpc>
              <a:spcBef>
                <a:spcPts val="5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Guter Ersatz der Zettelumfrage</a:t>
            </a:r>
          </a:p>
          <a:p>
            <a:pPr marL="447675" lvl="1" indent="-247650" defTabSz="914400" fontAlgn="ctr">
              <a:lnSpc>
                <a:spcPct val="90000"/>
              </a:lnSpc>
              <a:spcBef>
                <a:spcPts val="5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Einfache Umsetzung, wenig Aufwand</a:t>
            </a:r>
          </a:p>
        </p:txBody>
      </p:sp>
      <p:pic>
        <p:nvPicPr>
          <p:cNvPr id="2" name="Picture 1">
            <a:extLst>
              <a:ext uri="{FF2B5EF4-FFF2-40B4-BE49-F238E27FC236}">
                <a16:creationId xmlns:a16="http://schemas.microsoft.com/office/drawing/2014/main" id="{5440C2C9-5FC1-B848-9431-CC56219EAADE}"/>
              </a:ext>
            </a:extLst>
          </p:cNvPr>
          <p:cNvPicPr>
            <a:picLocks noChangeAspect="1"/>
          </p:cNvPicPr>
          <p:nvPr/>
        </p:nvPicPr>
        <p:blipFill>
          <a:blip r:embed="rId6"/>
          <a:stretch>
            <a:fillRect/>
          </a:stretch>
        </p:blipFill>
        <p:spPr>
          <a:xfrm>
            <a:off x="8110343" y="1795760"/>
            <a:ext cx="3245044" cy="3245044"/>
          </a:xfrm>
          <a:prstGeom prst="rect">
            <a:avLst/>
          </a:prstGeom>
        </p:spPr>
      </p:pic>
    </p:spTree>
    <p:extLst>
      <p:ext uri="{BB962C8B-B14F-4D97-AF65-F5344CB8AC3E}">
        <p14:creationId xmlns:p14="http://schemas.microsoft.com/office/powerpoint/2010/main" val="2504438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Vielversprechendste</a:t>
            </a:r>
            <a:r>
              <a:rPr lang="en-US" dirty="0"/>
              <a:t> </a:t>
            </a:r>
            <a:r>
              <a:rPr lang="en-US" dirty="0" err="1"/>
              <a:t>Kanäle</a:t>
            </a:r>
            <a:endParaRPr lang="de-DE" dirty="0"/>
          </a:p>
        </p:txBody>
      </p:sp>
    </p:spTree>
    <p:extLst>
      <p:ext uri="{BB962C8B-B14F-4D97-AF65-F5344CB8AC3E}">
        <p14:creationId xmlns:p14="http://schemas.microsoft.com/office/powerpoint/2010/main" val="2136193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8299277" y="4065217"/>
            <a:ext cx="3391200" cy="1981079"/>
          </a:xfrm>
        </p:spPr>
        <p:txBody>
          <a:bodyPr/>
          <a:lstStyle/>
          <a:p>
            <a:pPr algn="ctr"/>
            <a:r>
              <a:rPr lang="de-DE" b="1" dirty="0"/>
              <a:t>Newsfeed App - Research</a:t>
            </a:r>
          </a:p>
          <a:p>
            <a:pPr algn="ctr"/>
            <a:r>
              <a:rPr lang="de-DE" dirty="0"/>
              <a:t>Jason Fobe</a:t>
            </a:r>
          </a:p>
          <a:p>
            <a:pPr algn="ctr"/>
            <a:r>
              <a:rPr lang="de-DE" dirty="0"/>
              <a:t>Julia Grabinski (0,5)</a:t>
            </a:r>
          </a:p>
        </p:txBody>
      </p:sp>
      <p:pic>
        <p:nvPicPr>
          <p:cNvPr id="15" name="Picture Placeholder 14" descr="Feed_iphone8spacegrey_portrait.png"/>
          <p:cNvPicPr>
            <a:picLocks noGrp="1"/>
          </p:cNvPicPr>
          <p:nvPr>
            <p:ph type="pic" sz="quarter" idx="14"/>
          </p:nvPr>
        </p:nvPicPr>
        <p:blipFill rotWithShape="1">
          <a:blip r:embed="rId2" cstate="print">
            <a:extLst>
              <a:ext uri="{28A0092B-C50C-407E-A947-70E740481C1C}">
                <a14:useLocalDpi xmlns:a14="http://schemas.microsoft.com/office/drawing/2010/main" val="0"/>
              </a:ext>
            </a:extLst>
          </a:blip>
          <a:srcRect l="-25960" r="-25960"/>
          <a:stretch/>
        </p:blipFill>
        <p:spPr bwMode="auto">
          <a:xfrm>
            <a:off x="8299277" y="1330296"/>
            <a:ext cx="3391200" cy="2232000"/>
          </a:xfrm>
          <a:prstGeom prst="rect">
            <a:avLst/>
          </a:prstGeom>
          <a:noFill/>
          <a:ln>
            <a:noFill/>
          </a:ln>
          <a:extLst>
            <a:ext uri="{53640926-AAD7-44D8-BBD7-CCE9431645EC}">
              <a14:shadowObscured xmlns:a14="http://schemas.microsoft.com/office/drawing/2010/main"/>
            </a:ext>
          </a:extLst>
        </p:spPr>
      </p:pic>
      <p:sp>
        <p:nvSpPr>
          <p:cNvPr id="8" name="Text Placeholder 7"/>
          <p:cNvSpPr>
            <a:spLocks noGrp="1"/>
          </p:cNvSpPr>
          <p:nvPr>
            <p:ph type="body" sz="quarter" idx="15"/>
          </p:nvPr>
        </p:nvSpPr>
        <p:spPr>
          <a:xfrm>
            <a:off x="4401639" y="4065217"/>
            <a:ext cx="3391200" cy="1981079"/>
          </a:xfrm>
        </p:spPr>
        <p:txBody>
          <a:bodyPr/>
          <a:lstStyle/>
          <a:p>
            <a:pPr algn="ctr"/>
            <a:r>
              <a:rPr lang="de-DE" b="1" dirty="0" err="1"/>
              <a:t>Lunchapp</a:t>
            </a:r>
            <a:r>
              <a:rPr lang="de-DE" b="1" dirty="0"/>
              <a:t> – </a:t>
            </a:r>
            <a:r>
              <a:rPr lang="de-DE" b="1" dirty="0" err="1"/>
              <a:t>PoC</a:t>
            </a:r>
            <a:endParaRPr lang="de-DE" b="1" dirty="0"/>
          </a:p>
          <a:p>
            <a:pPr algn="ctr"/>
            <a:r>
              <a:rPr lang="de-DE" dirty="0"/>
              <a:t>Philipp </a:t>
            </a:r>
            <a:r>
              <a:rPr lang="de-DE" dirty="0" err="1"/>
              <a:t>Steinrötter</a:t>
            </a:r>
            <a:endParaRPr lang="de-DE" dirty="0"/>
          </a:p>
          <a:p>
            <a:pPr algn="ctr"/>
            <a:r>
              <a:rPr lang="de-DE" dirty="0"/>
              <a:t>Jan Scheuermann</a:t>
            </a:r>
          </a:p>
          <a:p>
            <a:pPr algn="ctr"/>
            <a:r>
              <a:rPr lang="de-DE" dirty="0"/>
              <a:t>Julia Grabinski (0,5)</a:t>
            </a:r>
          </a:p>
        </p:txBody>
      </p:sp>
      <p:pic>
        <p:nvPicPr>
          <p:cNvPr id="13" name="Picture Placeholder 12"/>
          <p:cNvPicPr>
            <a:picLocks noGrp="1" noChangeAspect="1"/>
          </p:cNvPicPr>
          <p:nvPr>
            <p:ph type="pic" sz="quarter" idx="16"/>
          </p:nvPr>
        </p:nvPicPr>
        <p:blipFill>
          <a:blip r:embed="rId3"/>
          <a:srcRect l="3614" r="3614"/>
          <a:stretch>
            <a:fillRect/>
          </a:stretch>
        </p:blipFill>
        <p:spPr>
          <a:xfrm>
            <a:off x="4401639" y="1330296"/>
            <a:ext cx="3391200" cy="2232000"/>
          </a:xfrm>
        </p:spPr>
      </p:pic>
      <p:sp>
        <p:nvSpPr>
          <p:cNvPr id="4" name="Text Placeholder 3"/>
          <p:cNvSpPr>
            <a:spLocks noGrp="1"/>
          </p:cNvSpPr>
          <p:nvPr>
            <p:ph type="body" sz="quarter" idx="10"/>
          </p:nvPr>
        </p:nvSpPr>
        <p:spPr>
          <a:xfrm>
            <a:off x="504000" y="4065217"/>
            <a:ext cx="3391200" cy="1981079"/>
          </a:xfrm>
        </p:spPr>
        <p:txBody>
          <a:bodyPr/>
          <a:lstStyle/>
          <a:p>
            <a:pPr algn="ctr"/>
            <a:r>
              <a:rPr lang="de-DE" b="1" dirty="0"/>
              <a:t>Captive Portal - </a:t>
            </a:r>
            <a:r>
              <a:rPr lang="de-DE" b="1" dirty="0" err="1"/>
              <a:t>PoC</a:t>
            </a:r>
            <a:endParaRPr lang="de-DE" b="1" dirty="0"/>
          </a:p>
          <a:p>
            <a:pPr algn="ctr"/>
            <a:r>
              <a:rPr lang="de-DE" dirty="0"/>
              <a:t>Henrik Lechte</a:t>
            </a:r>
          </a:p>
          <a:p>
            <a:pPr algn="ctr"/>
            <a:r>
              <a:rPr lang="de-DE" dirty="0"/>
              <a:t>Florian Finkel (0,5)</a:t>
            </a:r>
          </a:p>
        </p:txBody>
      </p:sp>
      <p:sp>
        <p:nvSpPr>
          <p:cNvPr id="3" name="Title 2"/>
          <p:cNvSpPr>
            <a:spLocks noGrp="1"/>
          </p:cNvSpPr>
          <p:nvPr>
            <p:ph type="title"/>
          </p:nvPr>
        </p:nvSpPr>
        <p:spPr/>
        <p:txBody>
          <a:bodyPr/>
          <a:lstStyle/>
          <a:p>
            <a:r>
              <a:rPr lang="de-DE" dirty="0"/>
              <a:t>Vielversprechendste Kanäle</a:t>
            </a:r>
          </a:p>
        </p:txBody>
      </p:sp>
      <p:pic>
        <p:nvPicPr>
          <p:cNvPr id="2050" name="Picture 2" descr="https://wiki.zentyal.org/images/thumb/9/92/En-2.2-images-captiveportal-login.png/450px-En-2.2-images-captiveportal-login.png"/>
          <p:cNvPicPr>
            <a:picLocks noChangeAspect="1" noChangeArrowheads="1"/>
          </p:cNvPicPr>
          <p:nvPr/>
        </p:nvPicPr>
        <p:blipFill rotWithShape="1">
          <a:blip r:embed="rId4">
            <a:extLst>
              <a:ext uri="{28A0092B-C50C-407E-A947-70E740481C1C}">
                <a14:useLocalDpi xmlns:a14="http://schemas.microsoft.com/office/drawing/2010/main" val="0"/>
              </a:ext>
            </a:extLst>
          </a:blip>
          <a:srcRect l="4419" r="4419"/>
          <a:stretch/>
        </p:blipFill>
        <p:spPr bwMode="auto">
          <a:xfrm>
            <a:off x="504000" y="1330296"/>
            <a:ext cx="3391200" cy="2232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bwMode="gray">
          <a:xfrm>
            <a:off x="504000" y="5613149"/>
            <a:ext cx="11186477" cy="646364"/>
          </a:xfrm>
          <a:prstGeom prst="rect">
            <a:avLst/>
          </a:prstGeom>
          <a:no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dirty="0">
                <a:ln>
                  <a:noFill/>
                </a:ln>
                <a:effectLst/>
                <a:uLnTx/>
                <a:uFillTx/>
                <a:ea typeface="Arial Unicode MS" pitchFamily="34" charset="-128"/>
                <a:cs typeface="Arial Unicode MS" pitchFamily="34" charset="-128"/>
              </a:rPr>
              <a:t>Doku</a:t>
            </a:r>
            <a:r>
              <a:rPr kumimoji="0" lang="de-DE" sz="1800" b="1" i="0" u="none" strike="noStrike" kern="0" cap="none" spc="0" normalizeH="0" noProof="0" dirty="0">
                <a:ln>
                  <a:noFill/>
                </a:ln>
                <a:effectLst/>
                <a:uLnTx/>
                <a:uFillTx/>
                <a:ea typeface="Arial Unicode MS" pitchFamily="34" charset="-128"/>
                <a:cs typeface="Arial Unicode MS" pitchFamily="34" charset="-128"/>
              </a:rPr>
              <a:t> und Projektmanagement</a:t>
            </a:r>
            <a:r>
              <a:rPr kumimoji="0" lang="de-DE" sz="1800" b="0" i="0" u="none" strike="noStrike" kern="0" cap="none" spc="0" normalizeH="0" noProof="0" dirty="0">
                <a:ln>
                  <a:noFill/>
                </a:ln>
                <a:effectLst/>
                <a:uLnTx/>
                <a:uFillTx/>
                <a:ea typeface="Arial Unicode MS" pitchFamily="34" charset="-128"/>
                <a:cs typeface="Arial Unicode MS" pitchFamily="34" charset="-128"/>
              </a:rPr>
              <a:t>: Sebastian Schütz, Florian Finkel (0,5)</a:t>
            </a: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Rectangle 16"/>
          <p:cNvSpPr/>
          <p:nvPr/>
        </p:nvSpPr>
        <p:spPr bwMode="gray">
          <a:xfrm>
            <a:off x="380246" y="4390930"/>
            <a:ext cx="11506954" cy="1973655"/>
          </a:xfrm>
          <a:prstGeom prst="rect">
            <a:avLst/>
          </a:prstGeom>
          <a:ln>
            <a:solidFill>
              <a:schemeClr val="bg1"/>
            </a:solidFill>
            <a:headEnd/>
            <a:tailEnd/>
          </a:ln>
        </p:spPr>
        <p:style>
          <a:lnRef idx="2">
            <a:schemeClr val="accent6"/>
          </a:lnRef>
          <a:fillRef idx="1">
            <a:schemeClr val="lt1"/>
          </a:fillRef>
          <a:effectRef idx="0">
            <a:schemeClr val="accent6"/>
          </a:effectRef>
          <a:fontRef idx="minor">
            <a:schemeClr val="dk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83719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de-DE" dirty="0"/>
              <a:t>Florian Finkel, Henrik Lechte</a:t>
            </a:r>
          </a:p>
          <a:p>
            <a:pPr marL="342900" indent="-342900">
              <a:buFont typeface="Arial" panose="020B0604020202020204" pitchFamily="34" charset="0"/>
              <a:buChar char="•"/>
            </a:pPr>
            <a:r>
              <a:rPr lang="de-DE" dirty="0"/>
              <a:t>Aktueller Stand: Konzeptionelle Ausarbeitung</a:t>
            </a:r>
          </a:p>
          <a:p>
            <a:pPr marL="342900" indent="-342900">
              <a:buFont typeface="Arial" panose="020B0604020202020204" pitchFamily="34" charset="0"/>
              <a:buChar char="•"/>
            </a:pPr>
            <a:r>
              <a:rPr lang="de-DE" dirty="0"/>
              <a:t>Finale Abstimmung mit PulseShift und Hardwarebereitstellung bis 30.03.2018</a:t>
            </a:r>
          </a:p>
          <a:p>
            <a:pPr marL="342900" indent="-342900">
              <a:buFont typeface="Arial" panose="020B0604020202020204" pitchFamily="34" charset="0"/>
              <a:buChar char="•"/>
            </a:pPr>
            <a:r>
              <a:rPr lang="de-DE" dirty="0"/>
              <a:t>Dokumentation (</a:t>
            </a:r>
            <a:r>
              <a:rPr lang="de-DE" dirty="0" err="1"/>
              <a:t>ongoing</a:t>
            </a:r>
            <a:r>
              <a:rPr lang="de-DE" dirty="0"/>
              <a:t>):</a:t>
            </a:r>
          </a:p>
          <a:p>
            <a:pPr marL="522864" lvl="1" indent="-342900">
              <a:buFont typeface="Arial" panose="020B0604020202020204" pitchFamily="34" charset="0"/>
              <a:buChar char="•"/>
            </a:pPr>
            <a:r>
              <a:rPr lang="de-DE" dirty="0"/>
              <a:t>Lasten- und Pflichtenheft</a:t>
            </a:r>
          </a:p>
          <a:p>
            <a:pPr marL="522864" lvl="1" indent="-342900">
              <a:buFont typeface="Arial" panose="020B0604020202020204" pitchFamily="34" charset="0"/>
              <a:buChar char="•"/>
            </a:pPr>
            <a:r>
              <a:rPr lang="de-DE" dirty="0" err="1"/>
              <a:t>eEPK</a:t>
            </a:r>
            <a:r>
              <a:rPr lang="de-DE" dirty="0"/>
              <a:t>-Prozessmodellierung</a:t>
            </a:r>
          </a:p>
          <a:p>
            <a:pPr marL="522864" lvl="1" indent="-342900">
              <a:buFont typeface="Arial" panose="020B0604020202020204" pitchFamily="34" charset="0"/>
              <a:buChar char="•"/>
            </a:pPr>
            <a:r>
              <a:rPr lang="de-DE" dirty="0"/>
              <a:t>Arbeitspakete und Meilensteine</a:t>
            </a:r>
          </a:p>
          <a:p>
            <a:pPr marL="342900" indent="-342900">
              <a:buFont typeface="Arial" panose="020B0604020202020204" pitchFamily="34" charset="0"/>
              <a:buChar char="•"/>
            </a:pPr>
            <a:r>
              <a:rPr lang="de-DE" dirty="0"/>
              <a:t>Fertigstellung mit </a:t>
            </a:r>
            <a:r>
              <a:rPr lang="de-DE" dirty="0" err="1"/>
              <a:t>Livedemo</a:t>
            </a:r>
            <a:r>
              <a:rPr lang="de-DE" dirty="0"/>
              <a:t>: 10.04.2018</a:t>
            </a:r>
          </a:p>
          <a:p>
            <a:endParaRPr lang="de-DE" dirty="0"/>
          </a:p>
        </p:txBody>
      </p:sp>
      <p:sp>
        <p:nvSpPr>
          <p:cNvPr id="3" name="Title 2"/>
          <p:cNvSpPr>
            <a:spLocks noGrp="1"/>
          </p:cNvSpPr>
          <p:nvPr>
            <p:ph type="title"/>
          </p:nvPr>
        </p:nvSpPr>
        <p:spPr/>
        <p:txBody>
          <a:bodyPr/>
          <a:lstStyle/>
          <a:p>
            <a:r>
              <a:rPr lang="de-DE" dirty="0"/>
              <a:t>Captive Portal</a:t>
            </a:r>
          </a:p>
        </p:txBody>
      </p:sp>
    </p:spTree>
    <p:extLst>
      <p:ext uri="{BB962C8B-B14F-4D97-AF65-F5344CB8AC3E}">
        <p14:creationId xmlns:p14="http://schemas.microsoft.com/office/powerpoint/2010/main" val="3125709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4">
            <a:extLst>
              <a:ext uri="{FF2B5EF4-FFF2-40B4-BE49-F238E27FC236}">
                <a16:creationId xmlns:a16="http://schemas.microsoft.com/office/drawing/2014/main" id="{9884A64F-AF88-4F3E-BD4B-22E7B3CF77BC}"/>
              </a:ext>
            </a:extLst>
          </p:cNvPr>
          <p:cNvSpPr>
            <a:spLocks noGrp="1"/>
          </p:cNvSpPr>
          <p:nvPr>
            <p:ph type="body" sz="quarter" idx="10"/>
          </p:nvPr>
        </p:nvSpPr>
        <p:spPr>
          <a:xfrm>
            <a:off x="503999" y="5451650"/>
            <a:ext cx="11186477" cy="884349"/>
          </a:xfrm>
        </p:spPr>
        <p:txBody>
          <a:bodyPr>
            <a:normAutofit/>
          </a:bodyPr>
          <a:lstStyle/>
          <a:p>
            <a:r>
              <a:rPr lang="de-DE" sz="1800" dirty="0" err="1"/>
              <a:t>PulseShift</a:t>
            </a:r>
            <a:r>
              <a:rPr lang="de-DE" sz="1800" dirty="0"/>
              <a:t> stellt Hardware zur Verfügung, um einmalig und räumlich begrenzt ein WLAN-Netzwerk mit </a:t>
            </a:r>
            <a:r>
              <a:rPr lang="de-DE" sz="1800" dirty="0" err="1"/>
              <a:t>Captive</a:t>
            </a:r>
            <a:r>
              <a:rPr lang="de-DE" sz="1800" dirty="0"/>
              <a:t>-Portal-Funktionalität für Umfragen zur Verfügung zu stellen.</a:t>
            </a:r>
          </a:p>
          <a:p>
            <a:endParaRPr lang="de-DE" dirty="0"/>
          </a:p>
        </p:txBody>
      </p:sp>
      <p:sp>
        <p:nvSpPr>
          <p:cNvPr id="2" name="Titel 1">
            <a:extLst>
              <a:ext uri="{FF2B5EF4-FFF2-40B4-BE49-F238E27FC236}">
                <a16:creationId xmlns:a16="http://schemas.microsoft.com/office/drawing/2014/main" id="{598C74FC-DD2F-45E7-BC97-B1CCB45E824E}"/>
              </a:ext>
            </a:extLst>
          </p:cNvPr>
          <p:cNvSpPr>
            <a:spLocks noGrp="1"/>
          </p:cNvSpPr>
          <p:nvPr>
            <p:ph type="title"/>
          </p:nvPr>
        </p:nvSpPr>
        <p:spPr/>
        <p:txBody>
          <a:bodyPr/>
          <a:lstStyle/>
          <a:p>
            <a:r>
              <a:rPr lang="de-DE" dirty="0"/>
              <a:t>Lösung 1: Einmalige Verwendung</a:t>
            </a:r>
          </a:p>
        </p:txBody>
      </p:sp>
      <p:grpSp>
        <p:nvGrpSpPr>
          <p:cNvPr id="8" name="Gruppieren 7">
            <a:extLst>
              <a:ext uri="{FF2B5EF4-FFF2-40B4-BE49-F238E27FC236}">
                <a16:creationId xmlns:a16="http://schemas.microsoft.com/office/drawing/2014/main" id="{3CD3554A-677A-4621-9FE8-56EA4AF1F8A6}"/>
              </a:ext>
            </a:extLst>
          </p:cNvPr>
          <p:cNvGrpSpPr/>
          <p:nvPr/>
        </p:nvGrpSpPr>
        <p:grpSpPr>
          <a:xfrm>
            <a:off x="1569443" y="2474424"/>
            <a:ext cx="3783752" cy="2634221"/>
            <a:chOff x="515112" y="1690687"/>
            <a:chExt cx="3783752" cy="2634221"/>
          </a:xfrm>
        </p:grpSpPr>
        <p:pic>
          <p:nvPicPr>
            <p:cNvPr id="1026" name="Picture 2" descr="https://static.tp-link.com/EAP110-01_1484097828977q.jpg">
              <a:extLst>
                <a:ext uri="{FF2B5EF4-FFF2-40B4-BE49-F238E27FC236}">
                  <a16:creationId xmlns:a16="http://schemas.microsoft.com/office/drawing/2014/main" id="{E317BE9A-4459-43B1-8F24-A7B2C7DFD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378" y="1690687"/>
              <a:ext cx="3139414" cy="2357221"/>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a:extLst>
                <a:ext uri="{FF2B5EF4-FFF2-40B4-BE49-F238E27FC236}">
                  <a16:creationId xmlns:a16="http://schemas.microsoft.com/office/drawing/2014/main" id="{5AB8A17E-723E-46CC-B13F-B260E94C4D1E}"/>
                </a:ext>
              </a:extLst>
            </p:cNvPr>
            <p:cNvSpPr/>
            <p:nvPr/>
          </p:nvSpPr>
          <p:spPr>
            <a:xfrm>
              <a:off x="515112" y="3924798"/>
              <a:ext cx="3783752" cy="400110"/>
            </a:xfrm>
            <a:prstGeom prst="rect">
              <a:avLst/>
            </a:prstGeom>
          </p:spPr>
          <p:txBody>
            <a:bodyPr wrap="square">
              <a:spAutoFit/>
            </a:bodyPr>
            <a:lstStyle/>
            <a:p>
              <a:r>
                <a:rPr lang="de-DE" sz="1000" dirty="0"/>
                <a:t>https://www.tp-link.com/us/products/details/cat-4908_EAP110.html</a:t>
              </a:r>
            </a:p>
          </p:txBody>
        </p:sp>
      </p:grpSp>
      <p:grpSp>
        <p:nvGrpSpPr>
          <p:cNvPr id="9" name="Gruppieren 8">
            <a:extLst>
              <a:ext uri="{FF2B5EF4-FFF2-40B4-BE49-F238E27FC236}">
                <a16:creationId xmlns:a16="http://schemas.microsoft.com/office/drawing/2014/main" id="{7DE7EDC3-682B-4AF5-AB86-266EFE6EAB16}"/>
              </a:ext>
            </a:extLst>
          </p:cNvPr>
          <p:cNvGrpSpPr/>
          <p:nvPr/>
        </p:nvGrpSpPr>
        <p:grpSpPr>
          <a:xfrm>
            <a:off x="6239659" y="2816352"/>
            <a:ext cx="4030640" cy="2292292"/>
            <a:chOff x="5332816" y="2037347"/>
            <a:chExt cx="4030640" cy="2292292"/>
          </a:xfrm>
        </p:grpSpPr>
        <p:pic>
          <p:nvPicPr>
            <p:cNvPr id="6" name="Grafik 5">
              <a:extLst>
                <a:ext uri="{FF2B5EF4-FFF2-40B4-BE49-F238E27FC236}">
                  <a16:creationId xmlns:a16="http://schemas.microsoft.com/office/drawing/2014/main" id="{671868BA-E4D6-455C-89B3-E70B6B1C5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9841" y="2037347"/>
              <a:ext cx="3133618" cy="1791710"/>
            </a:xfrm>
            <a:prstGeom prst="rect">
              <a:avLst/>
            </a:prstGeom>
          </p:spPr>
        </p:pic>
        <p:sp>
          <p:nvSpPr>
            <p:cNvPr id="7" name="Rechteck 6">
              <a:extLst>
                <a:ext uri="{FF2B5EF4-FFF2-40B4-BE49-F238E27FC236}">
                  <a16:creationId xmlns:a16="http://schemas.microsoft.com/office/drawing/2014/main" id="{BC7DBF67-41EC-4200-9412-B724E27720C2}"/>
                </a:ext>
              </a:extLst>
            </p:cNvPr>
            <p:cNvSpPr/>
            <p:nvPr/>
          </p:nvSpPr>
          <p:spPr>
            <a:xfrm>
              <a:off x="5332816" y="3929529"/>
              <a:ext cx="4030640" cy="400110"/>
            </a:xfrm>
            <a:prstGeom prst="rect">
              <a:avLst/>
            </a:prstGeom>
          </p:spPr>
          <p:txBody>
            <a:bodyPr wrap="square">
              <a:spAutoFit/>
            </a:bodyPr>
            <a:lstStyle/>
            <a:p>
              <a:r>
                <a:rPr lang="de-DE" sz="1000" dirty="0"/>
                <a:t>https://www.elektronik-kompendium.de/sites/raspberry-pi/2002171.htm</a:t>
              </a:r>
            </a:p>
          </p:txBody>
        </p:sp>
      </p:grpSp>
      <p:sp>
        <p:nvSpPr>
          <p:cNvPr id="10" name="Textfeld 9">
            <a:extLst>
              <a:ext uri="{FF2B5EF4-FFF2-40B4-BE49-F238E27FC236}">
                <a16:creationId xmlns:a16="http://schemas.microsoft.com/office/drawing/2014/main" id="{E041964B-0B32-48BE-B6CB-35FBFC8ACD5D}"/>
              </a:ext>
            </a:extLst>
          </p:cNvPr>
          <p:cNvSpPr txBox="1"/>
          <p:nvPr/>
        </p:nvSpPr>
        <p:spPr>
          <a:xfrm>
            <a:off x="1569443" y="1854418"/>
            <a:ext cx="3636264" cy="738664"/>
          </a:xfrm>
          <a:prstGeom prst="rect">
            <a:avLst/>
          </a:prstGeom>
          <a:noFill/>
        </p:spPr>
        <p:txBody>
          <a:bodyPr wrap="square" rtlCol="0">
            <a:spAutoFit/>
          </a:bodyPr>
          <a:lstStyle/>
          <a:p>
            <a:pPr algn="ctr"/>
            <a:r>
              <a:rPr lang="de-DE" dirty="0" err="1"/>
              <a:t>AccessPoint</a:t>
            </a:r>
            <a:r>
              <a:rPr lang="de-DE" dirty="0"/>
              <a:t> mit </a:t>
            </a:r>
            <a:r>
              <a:rPr lang="de-DE" dirty="0" err="1"/>
              <a:t>Captive</a:t>
            </a:r>
            <a:r>
              <a:rPr lang="de-DE" dirty="0"/>
              <a:t>-Portal-Funktionalität</a:t>
            </a:r>
          </a:p>
        </p:txBody>
      </p:sp>
      <p:sp>
        <p:nvSpPr>
          <p:cNvPr id="12" name="Textfeld 11">
            <a:extLst>
              <a:ext uri="{FF2B5EF4-FFF2-40B4-BE49-F238E27FC236}">
                <a16:creationId xmlns:a16="http://schemas.microsoft.com/office/drawing/2014/main" id="{34BD9889-8DAE-4012-B5B6-060964FF5952}"/>
              </a:ext>
            </a:extLst>
          </p:cNvPr>
          <p:cNvSpPr txBox="1"/>
          <p:nvPr/>
        </p:nvSpPr>
        <p:spPr>
          <a:xfrm>
            <a:off x="6355361" y="1988882"/>
            <a:ext cx="3636264" cy="738664"/>
          </a:xfrm>
          <a:prstGeom prst="rect">
            <a:avLst/>
          </a:prstGeom>
          <a:noFill/>
        </p:spPr>
        <p:txBody>
          <a:bodyPr wrap="square" rtlCol="0">
            <a:spAutoFit/>
          </a:bodyPr>
          <a:lstStyle/>
          <a:p>
            <a:pPr algn="ctr"/>
            <a:r>
              <a:rPr lang="de-DE" dirty="0"/>
              <a:t>WLAN-Netzwerk mit Raspberry Pi</a:t>
            </a:r>
          </a:p>
        </p:txBody>
      </p:sp>
    </p:spTree>
    <p:extLst>
      <p:ext uri="{BB962C8B-B14F-4D97-AF65-F5344CB8AC3E}">
        <p14:creationId xmlns:p14="http://schemas.microsoft.com/office/powerpoint/2010/main" val="2010940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4">
            <a:extLst>
              <a:ext uri="{FF2B5EF4-FFF2-40B4-BE49-F238E27FC236}">
                <a16:creationId xmlns:a16="http://schemas.microsoft.com/office/drawing/2014/main" id="{28A213E9-8436-4B05-A398-368F939B634D}"/>
              </a:ext>
            </a:extLst>
          </p:cNvPr>
          <p:cNvSpPr>
            <a:spLocks noGrp="1"/>
          </p:cNvSpPr>
          <p:nvPr>
            <p:ph type="body" sz="quarter" idx="10"/>
          </p:nvPr>
        </p:nvSpPr>
        <p:spPr>
          <a:xfrm>
            <a:off x="503999" y="4861693"/>
            <a:ext cx="11186477" cy="1474307"/>
          </a:xfrm>
        </p:spPr>
        <p:txBody>
          <a:bodyPr>
            <a:normAutofit/>
          </a:bodyPr>
          <a:lstStyle/>
          <a:p>
            <a:r>
              <a:rPr lang="de-DE" sz="1800" dirty="0" err="1"/>
              <a:t>PulseShift</a:t>
            </a:r>
            <a:r>
              <a:rPr lang="de-DE" sz="1800" dirty="0"/>
              <a:t> ermöglicht es dem Unternehmen, vor das Unternehmens-WLAN über einen längeren Zeitraum ein </a:t>
            </a:r>
            <a:r>
              <a:rPr lang="de-DE" sz="1800" dirty="0" err="1"/>
              <a:t>Captive</a:t>
            </a:r>
            <a:r>
              <a:rPr lang="de-DE" sz="1800" dirty="0"/>
              <a:t>-Portal für die Umfragen zu platzieren.</a:t>
            </a:r>
          </a:p>
          <a:p>
            <a:r>
              <a:rPr lang="de-DE" sz="1800" dirty="0"/>
              <a:t>Eine vom Unternehmen unabhängige Lösung ist hier jedoch vermutlich nicht möglich (unterschiedliche Netzwerkinfrastruktur und Sicherheits-Vorgaben).</a:t>
            </a:r>
          </a:p>
          <a:p>
            <a:endParaRPr lang="de-DE" dirty="0"/>
          </a:p>
        </p:txBody>
      </p:sp>
      <p:sp>
        <p:nvSpPr>
          <p:cNvPr id="2" name="Titel 1">
            <a:extLst>
              <a:ext uri="{FF2B5EF4-FFF2-40B4-BE49-F238E27FC236}">
                <a16:creationId xmlns:a16="http://schemas.microsoft.com/office/drawing/2014/main" id="{128CA77A-FD0D-4B64-AFB9-411CB47D9FA0}"/>
              </a:ext>
            </a:extLst>
          </p:cNvPr>
          <p:cNvSpPr>
            <a:spLocks noGrp="1"/>
          </p:cNvSpPr>
          <p:nvPr>
            <p:ph type="title"/>
          </p:nvPr>
        </p:nvSpPr>
        <p:spPr/>
        <p:txBody>
          <a:bodyPr/>
          <a:lstStyle/>
          <a:p>
            <a:r>
              <a:rPr lang="de-DE" dirty="0"/>
              <a:t>Lösung 2: Kontinuierliche Verwendung</a:t>
            </a:r>
          </a:p>
        </p:txBody>
      </p:sp>
      <p:pic>
        <p:nvPicPr>
          <p:cNvPr id="2050" name="Picture 2" descr="Vorschaltseite Fritzbox einrichten">
            <a:extLst>
              <a:ext uri="{FF2B5EF4-FFF2-40B4-BE49-F238E27FC236}">
                <a16:creationId xmlns:a16="http://schemas.microsoft.com/office/drawing/2014/main" id="{9832BF79-ED19-4692-BF39-101B699A59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134" y="1119188"/>
            <a:ext cx="3445715" cy="3302144"/>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a:extLst>
              <a:ext uri="{FF2B5EF4-FFF2-40B4-BE49-F238E27FC236}">
                <a16:creationId xmlns:a16="http://schemas.microsoft.com/office/drawing/2014/main" id="{4FDEF004-7E79-4C28-AB6D-80A5780A96D7}"/>
              </a:ext>
            </a:extLst>
          </p:cNvPr>
          <p:cNvSpPr/>
          <p:nvPr/>
        </p:nvSpPr>
        <p:spPr>
          <a:xfrm>
            <a:off x="1092771" y="4421333"/>
            <a:ext cx="6096000" cy="246221"/>
          </a:xfrm>
          <a:prstGeom prst="rect">
            <a:avLst/>
          </a:prstGeom>
        </p:spPr>
        <p:txBody>
          <a:bodyPr>
            <a:spAutoFit/>
          </a:bodyPr>
          <a:lstStyle/>
          <a:p>
            <a:r>
              <a:rPr lang="de-DE" sz="1000" dirty="0"/>
              <a:t>https://ekiwi-blog.de/3263/vorschaltseite-fr-gastzugang-mit-fritzbox/</a:t>
            </a:r>
          </a:p>
        </p:txBody>
      </p:sp>
      <p:sp>
        <p:nvSpPr>
          <p:cNvPr id="6" name="Rechteck 5">
            <a:extLst>
              <a:ext uri="{FF2B5EF4-FFF2-40B4-BE49-F238E27FC236}">
                <a16:creationId xmlns:a16="http://schemas.microsoft.com/office/drawing/2014/main" id="{481D1A8E-B2FF-4065-BEE3-965FF2A348DE}"/>
              </a:ext>
            </a:extLst>
          </p:cNvPr>
          <p:cNvSpPr/>
          <p:nvPr/>
        </p:nvSpPr>
        <p:spPr>
          <a:xfrm>
            <a:off x="1406525" y="4149086"/>
            <a:ext cx="2976562" cy="1562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mit Pfeil 7">
            <a:extLst>
              <a:ext uri="{FF2B5EF4-FFF2-40B4-BE49-F238E27FC236}">
                <a16:creationId xmlns:a16="http://schemas.microsoft.com/office/drawing/2014/main" id="{C6152DEB-1D58-4CF3-957E-78B0F71ED5F4}"/>
              </a:ext>
            </a:extLst>
          </p:cNvPr>
          <p:cNvCxnSpPr>
            <a:cxnSpLocks/>
            <a:endCxn id="6" idx="1"/>
          </p:cNvCxnSpPr>
          <p:nvPr/>
        </p:nvCxnSpPr>
        <p:spPr>
          <a:xfrm>
            <a:off x="1037907" y="4227193"/>
            <a:ext cx="36861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https://usercontent2.hubstatic.com/5453353_f1024.jpg">
            <a:extLst>
              <a:ext uri="{FF2B5EF4-FFF2-40B4-BE49-F238E27FC236}">
                <a16:creationId xmlns:a16="http://schemas.microsoft.com/office/drawing/2014/main" id="{104FD73F-D7A5-4BE1-9B32-ACCFD03CD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0241" y="1235221"/>
            <a:ext cx="5737026" cy="3120629"/>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a:extLst>
              <a:ext uri="{FF2B5EF4-FFF2-40B4-BE49-F238E27FC236}">
                <a16:creationId xmlns:a16="http://schemas.microsoft.com/office/drawing/2014/main" id="{D3687E8D-7248-4AEA-AB66-ACD031DB751C}"/>
              </a:ext>
            </a:extLst>
          </p:cNvPr>
          <p:cNvSpPr/>
          <p:nvPr/>
        </p:nvSpPr>
        <p:spPr>
          <a:xfrm>
            <a:off x="6097587" y="4460387"/>
            <a:ext cx="6096000" cy="246221"/>
          </a:xfrm>
          <a:prstGeom prst="rect">
            <a:avLst/>
          </a:prstGeom>
        </p:spPr>
        <p:txBody>
          <a:bodyPr>
            <a:spAutoFit/>
          </a:bodyPr>
          <a:lstStyle/>
          <a:p>
            <a:r>
              <a:rPr lang="de-DE" sz="1000" dirty="0"/>
              <a:t>https://turbofuture.com/computers/How-to-Set-Up-a-Captive-Portal-Using-pfSense</a:t>
            </a:r>
          </a:p>
        </p:txBody>
      </p:sp>
    </p:spTree>
    <p:extLst>
      <p:ext uri="{BB962C8B-B14F-4D97-AF65-F5344CB8AC3E}">
        <p14:creationId xmlns:p14="http://schemas.microsoft.com/office/powerpoint/2010/main" val="3136375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de-DE" dirty="0"/>
              <a:t>Philipp </a:t>
            </a:r>
            <a:r>
              <a:rPr lang="de-DE" dirty="0" err="1"/>
              <a:t>Steinrötter</a:t>
            </a:r>
            <a:r>
              <a:rPr lang="de-DE" dirty="0"/>
              <a:t>, Jan Scheuermann, Julia Grabinski</a:t>
            </a:r>
          </a:p>
          <a:p>
            <a:pPr marL="342900" indent="-342900">
              <a:buFont typeface="Arial" panose="020B0604020202020204" pitchFamily="34" charset="0"/>
              <a:buChar char="•"/>
            </a:pPr>
            <a:r>
              <a:rPr lang="de-DE" dirty="0" err="1"/>
              <a:t>Mockups</a:t>
            </a:r>
            <a:r>
              <a:rPr lang="de-DE" dirty="0"/>
              <a:t> (PulseShift)</a:t>
            </a:r>
          </a:p>
          <a:p>
            <a:pPr marL="342900" indent="-342900">
              <a:buFont typeface="Arial" panose="020B0604020202020204" pitchFamily="34" charset="0"/>
              <a:buChar char="•"/>
            </a:pPr>
            <a:r>
              <a:rPr lang="de-DE" dirty="0"/>
              <a:t>Lasten- &amp; Pflichtenheft definiert</a:t>
            </a:r>
          </a:p>
          <a:p>
            <a:pPr marL="342900" indent="-342900">
              <a:buFont typeface="Arial" panose="020B0604020202020204" pitchFamily="34" charset="0"/>
              <a:buChar char="•"/>
            </a:pPr>
            <a:r>
              <a:rPr lang="de-DE" dirty="0"/>
              <a:t>Ablaufplan und Interaktion durch den Nutzer als EPK</a:t>
            </a:r>
          </a:p>
          <a:p>
            <a:pPr marL="342900" indent="-342900">
              <a:buFont typeface="Arial" panose="020B0604020202020204" pitchFamily="34" charset="0"/>
              <a:buChar char="•"/>
            </a:pPr>
            <a:r>
              <a:rPr lang="de-DE" dirty="0"/>
              <a:t>Arbeitspakete definiert (Deadlines, keine Arbeitsdauer)</a:t>
            </a:r>
          </a:p>
          <a:p>
            <a:pPr marL="342900" indent="-342900">
              <a:buFont typeface="Arial" panose="020B0604020202020204" pitchFamily="34" charset="0"/>
              <a:buChar char="•"/>
            </a:pPr>
            <a:r>
              <a:rPr lang="de-DE" dirty="0"/>
              <a:t>PSP erstellt</a:t>
            </a:r>
          </a:p>
          <a:p>
            <a:pPr marL="342900" indent="-342900">
              <a:buFont typeface="Arial" panose="020B0604020202020204" pitchFamily="34" charset="0"/>
              <a:buChar char="•"/>
            </a:pPr>
            <a:r>
              <a:rPr lang="de-DE" dirty="0"/>
              <a:t>Fertigstellung: 13.04.2018</a:t>
            </a:r>
          </a:p>
          <a:p>
            <a:pPr marL="342900" indent="-342900">
              <a:buFont typeface="Arial" panose="020B0604020202020204" pitchFamily="34" charset="0"/>
              <a:buChar char="•"/>
            </a:pPr>
            <a:r>
              <a:rPr lang="de-DE" dirty="0" err="1"/>
              <a:t>Livedemo</a:t>
            </a:r>
            <a:endParaRPr lang="de-DE" dirty="0"/>
          </a:p>
        </p:txBody>
      </p:sp>
      <p:sp>
        <p:nvSpPr>
          <p:cNvPr id="3" name="Title 2"/>
          <p:cNvSpPr>
            <a:spLocks noGrp="1"/>
          </p:cNvSpPr>
          <p:nvPr>
            <p:ph type="title"/>
          </p:nvPr>
        </p:nvSpPr>
        <p:spPr/>
        <p:txBody>
          <a:bodyPr/>
          <a:lstStyle/>
          <a:p>
            <a:r>
              <a:rPr lang="de-DE" dirty="0" err="1"/>
              <a:t>Lunchapp</a:t>
            </a:r>
            <a:endParaRPr lang="de-DE" dirty="0"/>
          </a:p>
        </p:txBody>
      </p:sp>
      <p:pic>
        <p:nvPicPr>
          <p:cNvPr id="5" name="Picture 4"/>
          <p:cNvPicPr>
            <a:picLocks noChangeAspect="1"/>
          </p:cNvPicPr>
          <p:nvPr/>
        </p:nvPicPr>
        <p:blipFill>
          <a:blip r:embed="rId2"/>
          <a:stretch>
            <a:fillRect/>
          </a:stretch>
        </p:blipFill>
        <p:spPr>
          <a:xfrm>
            <a:off x="8325783" y="504000"/>
            <a:ext cx="3364693" cy="5984668"/>
          </a:xfrm>
          <a:prstGeom prst="rect">
            <a:avLst/>
          </a:prstGeom>
        </p:spPr>
      </p:pic>
    </p:spTree>
    <p:extLst>
      <p:ext uri="{BB962C8B-B14F-4D97-AF65-F5344CB8AC3E}">
        <p14:creationId xmlns:p14="http://schemas.microsoft.com/office/powerpoint/2010/main" val="4238516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de-DE" dirty="0"/>
              <a:t>Jason Fobe, Julia Grabinski (0,5)</a:t>
            </a:r>
          </a:p>
          <a:p>
            <a:pPr marL="342900" indent="-342900">
              <a:buFont typeface="Arial" panose="020B0604020202020204" pitchFamily="34" charset="0"/>
              <a:buChar char="•"/>
            </a:pPr>
            <a:r>
              <a:rPr lang="de-DE" dirty="0"/>
              <a:t>Lasten- &amp; Pflichtenheft definiert</a:t>
            </a:r>
          </a:p>
          <a:p>
            <a:pPr marL="342900" indent="-342900">
              <a:buFont typeface="Arial" panose="020B0604020202020204" pitchFamily="34" charset="0"/>
              <a:buChar char="•"/>
            </a:pPr>
            <a:r>
              <a:rPr lang="de-DE" dirty="0"/>
              <a:t>Da Teilprojekt kleiner: Keine expliziten Arbeitspakete und PSP</a:t>
            </a:r>
          </a:p>
          <a:p>
            <a:pPr marL="342900" indent="-342900">
              <a:buFont typeface="Arial" panose="020B0604020202020204" pitchFamily="34" charset="0"/>
              <a:buChar char="•"/>
            </a:pPr>
            <a:r>
              <a:rPr lang="de-DE" dirty="0"/>
              <a:t>Fertigstellung: 13.04.2018</a:t>
            </a:r>
          </a:p>
          <a:p>
            <a:pPr marL="342900" indent="-342900">
              <a:buFont typeface="Arial" panose="020B0604020202020204" pitchFamily="34" charset="0"/>
              <a:buChar char="•"/>
            </a:pPr>
            <a:r>
              <a:rPr lang="de-DE" dirty="0"/>
              <a:t>Gemeinsames Anschauen des Pflichtenhefts</a:t>
            </a:r>
          </a:p>
        </p:txBody>
      </p:sp>
      <p:sp>
        <p:nvSpPr>
          <p:cNvPr id="3" name="Title 2"/>
          <p:cNvSpPr>
            <a:spLocks noGrp="1"/>
          </p:cNvSpPr>
          <p:nvPr>
            <p:ph type="title"/>
          </p:nvPr>
        </p:nvSpPr>
        <p:spPr>
          <a:xfrm>
            <a:off x="504001" y="504000"/>
            <a:ext cx="11186476" cy="369332"/>
          </a:xfrm>
        </p:spPr>
        <p:txBody>
          <a:bodyPr/>
          <a:lstStyle/>
          <a:p>
            <a:r>
              <a:rPr lang="de-DE" dirty="0"/>
              <a:t>Newsfeed App</a:t>
            </a:r>
          </a:p>
        </p:txBody>
      </p:sp>
      <p:pic>
        <p:nvPicPr>
          <p:cNvPr id="5" name="Picture 4" descr="Feed_iphone8spacegrey_portrait.png"/>
          <p:cNvPicPr/>
          <p:nvPr/>
        </p:nvPicPr>
        <p:blipFill rotWithShape="1">
          <a:blip r:embed="rId2" cstate="print">
            <a:extLst>
              <a:ext uri="{28A0092B-C50C-407E-A947-70E740481C1C}">
                <a14:useLocalDpi xmlns:a14="http://schemas.microsoft.com/office/drawing/2010/main" val="0"/>
              </a:ext>
            </a:extLst>
          </a:blip>
          <a:srcRect l="25501" t="6074" r="25899" b="6003"/>
          <a:stretch/>
        </p:blipFill>
        <p:spPr bwMode="auto">
          <a:xfrm>
            <a:off x="8428776" y="435165"/>
            <a:ext cx="3261700" cy="59008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18348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r>
              <a:rPr lang="en-US" dirty="0" err="1"/>
              <a:t>Problemstellung</a:t>
            </a:r>
            <a:endParaRPr lang="en-US" dirty="0"/>
          </a:p>
          <a:p>
            <a:r>
              <a:rPr lang="en-US" dirty="0" err="1"/>
              <a:t>Projektziel</a:t>
            </a:r>
            <a:endParaRPr lang="en-US" dirty="0"/>
          </a:p>
          <a:p>
            <a:r>
              <a:rPr lang="en-US" dirty="0" err="1"/>
              <a:t>Konzeptionelle</a:t>
            </a:r>
            <a:r>
              <a:rPr lang="en-US" dirty="0"/>
              <a:t> </a:t>
            </a:r>
            <a:r>
              <a:rPr lang="en-US" dirty="0" err="1"/>
              <a:t>Erarbeitung</a:t>
            </a:r>
            <a:endParaRPr lang="en-US" dirty="0"/>
          </a:p>
          <a:p>
            <a:r>
              <a:rPr lang="en-US" dirty="0" err="1"/>
              <a:t>Vielversprechendsten</a:t>
            </a:r>
            <a:r>
              <a:rPr lang="en-US" dirty="0"/>
              <a:t> </a:t>
            </a:r>
            <a:r>
              <a:rPr lang="en-US" dirty="0" err="1"/>
              <a:t>Kanäle</a:t>
            </a:r>
            <a:endParaRPr lang="en-US" dirty="0"/>
          </a:p>
        </p:txBody>
      </p:sp>
      <p:sp>
        <p:nvSpPr>
          <p:cNvPr id="2" name="Agenda"/>
          <p:cNvSpPr>
            <a:spLocks noGrp="1"/>
          </p:cNvSpPr>
          <p:nvPr>
            <p:ph type="title"/>
          </p:nvPr>
        </p:nvSpPr>
        <p:spPr bwMode="gray"/>
        <p:txBody>
          <a:bodyPr/>
          <a:lstStyle/>
          <a:p>
            <a:r>
              <a:rPr lang="en-US"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buFont typeface="Arial" panose="020B0604020202020204" pitchFamily="34" charset="0"/>
              <a:buChar char="•"/>
            </a:pPr>
            <a:r>
              <a:rPr lang="de-DE" dirty="0"/>
              <a:t>Problematisch ist jedoch, Mitarbeiter </a:t>
            </a:r>
            <a:r>
              <a:rPr lang="de-DE" b="1" dirty="0"/>
              <a:t>ohne Firmen-E-Mail-Adresse </a:t>
            </a:r>
            <a:r>
              <a:rPr lang="de-DE" dirty="0"/>
              <a:t>(Offline Mitarbeiter)</a:t>
            </a:r>
            <a:r>
              <a:rPr lang="de-DE" b="1" dirty="0"/>
              <a:t> </a:t>
            </a:r>
            <a:r>
              <a:rPr lang="de-DE" dirty="0"/>
              <a:t>an der Umfrage teilnehmen zu lassen.</a:t>
            </a:r>
          </a:p>
          <a:p>
            <a:pPr marL="342900" indent="-342900">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spTree>
    <p:extLst>
      <p:ext uri="{BB962C8B-B14F-4D97-AF65-F5344CB8AC3E}">
        <p14:creationId xmlns:p14="http://schemas.microsoft.com/office/powerpoint/2010/main" val="1782580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de-DE" dirty="0"/>
              <a:t>Konzeptionelle Erarbeitung möglicher Umfragekanäle um Offline Mitarbeiter zu erreichen.</a:t>
            </a:r>
          </a:p>
          <a:p>
            <a:pPr marL="342900" indent="-342900">
              <a:buFont typeface="Wingdings" panose="05000000000000000000" pitchFamily="2" charset="2"/>
              <a:buChar char="à"/>
            </a:pPr>
            <a:r>
              <a:rPr lang="de-DE" dirty="0">
                <a:sym typeface="Wingdings" panose="05000000000000000000" pitchFamily="2" charset="2"/>
              </a:rPr>
              <a:t>Erfolgreich durchgeführt</a:t>
            </a:r>
            <a:endParaRPr lang="de-DE" dirty="0"/>
          </a:p>
          <a:p>
            <a:pPr marL="342900" indent="-342900">
              <a:buFont typeface="Arial" panose="020B0604020202020204" pitchFamily="34" charset="0"/>
              <a:buChar char="•"/>
            </a:pPr>
            <a:r>
              <a:rPr lang="de-DE" dirty="0"/>
              <a:t>Realisierung der vielversprechendsten Kanäle als Proof-</a:t>
            </a:r>
            <a:r>
              <a:rPr lang="de-DE" dirty="0" err="1"/>
              <a:t>of</a:t>
            </a:r>
            <a:r>
              <a:rPr lang="de-DE" dirty="0"/>
              <a:t>-</a:t>
            </a:r>
            <a:r>
              <a:rPr lang="de-DE" dirty="0" err="1"/>
              <a:t>Concept</a:t>
            </a:r>
            <a:endParaRPr lang="de-DE" dirty="0"/>
          </a:p>
          <a:p>
            <a:pPr marL="342900" indent="-342900">
              <a:buFont typeface="Wingdings" panose="05000000000000000000" pitchFamily="2" charset="2"/>
              <a:buChar char="à"/>
            </a:pPr>
            <a:r>
              <a:rPr lang="de-DE" dirty="0">
                <a:sym typeface="Wingdings" panose="05000000000000000000" pitchFamily="2" charset="2"/>
              </a:rPr>
              <a:t>Wird jetzt durchgeführt</a:t>
            </a:r>
          </a:p>
          <a:p>
            <a:pPr marL="342900" indent="-342900">
              <a:buFont typeface="Wingdings" panose="05000000000000000000" pitchFamily="2" charset="2"/>
              <a:buChar char="à"/>
            </a:pPr>
            <a:r>
              <a:rPr lang="de-DE" sz="4400" dirty="0"/>
              <a:t>Lösungsportfolio</a:t>
            </a:r>
          </a:p>
        </p:txBody>
      </p:sp>
      <p:sp>
        <p:nvSpPr>
          <p:cNvPr id="3" name="Title 2"/>
          <p:cNvSpPr>
            <a:spLocks noGrp="1"/>
          </p:cNvSpPr>
          <p:nvPr>
            <p:ph type="title"/>
          </p:nvPr>
        </p:nvSpPr>
        <p:spPr/>
        <p:txBody>
          <a:bodyPr/>
          <a:lstStyle/>
          <a:p>
            <a:r>
              <a:rPr lang="de-DE" dirty="0"/>
              <a:t>Projektziel</a:t>
            </a:r>
          </a:p>
        </p:txBody>
      </p:sp>
    </p:spTree>
    <p:extLst>
      <p:ext uri="{BB962C8B-B14F-4D97-AF65-F5344CB8AC3E}">
        <p14:creationId xmlns:p14="http://schemas.microsoft.com/office/powerpoint/2010/main" val="8812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Konzeptionelle</a:t>
            </a:r>
            <a:r>
              <a:rPr lang="en-US" dirty="0"/>
              <a:t> </a:t>
            </a:r>
            <a:r>
              <a:rPr lang="en-US" dirty="0" err="1"/>
              <a:t>Erarbeitung</a:t>
            </a:r>
            <a:endParaRPr lang="de-DE" dirty="0"/>
          </a:p>
        </p:txBody>
      </p:sp>
    </p:spTree>
    <p:extLst>
      <p:ext uri="{BB962C8B-B14F-4D97-AF65-F5344CB8AC3E}">
        <p14:creationId xmlns:p14="http://schemas.microsoft.com/office/powerpoint/2010/main" val="951598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839787" y="3651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latin typeface="Helvetica Neue" charset="0"/>
                <a:ea typeface="Helvetica Neue" charset="0"/>
                <a:cs typeface="Helvetica Neue" charset="0"/>
              </a:rPr>
              <a:t>Zettelumfrage</a:t>
            </a:r>
          </a:p>
        </p:txBody>
      </p:sp>
      <p:sp>
        <p:nvSpPr>
          <p:cNvPr id="13" name="TextBox 12"/>
          <p:cNvSpPr txBox="1"/>
          <p:nvPr/>
        </p:nvSpPr>
        <p:spPr>
          <a:xfrm>
            <a:off x="1182657" y="4512751"/>
            <a:ext cx="4730975" cy="738664"/>
          </a:xfrm>
          <a:prstGeom prst="rect">
            <a:avLst/>
          </a:prstGeom>
          <a:noFill/>
        </p:spPr>
        <p:txBody>
          <a:bodyPr wrap="square" rtlCol="0">
            <a:spAutoFit/>
          </a:bodyPr>
          <a:lstStyle/>
          <a:p>
            <a:pPr marL="447675" lvl="1" indent="-247650" fontAlgn="ctr">
              <a:buFont typeface="Arial" panose="020B0604020202020204" pitchFamily="34" charset="0"/>
              <a:buChar char="•"/>
            </a:pPr>
            <a:r>
              <a:rPr lang="de-DE" dirty="0">
                <a:latin typeface="Helvetica Neue" charset="0"/>
                <a:ea typeface="Helvetica Neue" charset="0"/>
                <a:cs typeface="Helvetica Neue" charset="0"/>
              </a:rPr>
              <a:t>Enorm hoher Aufwand</a:t>
            </a:r>
          </a:p>
          <a:p>
            <a:pPr marL="447675" lvl="1" indent="-247650" fontAlgn="ctr">
              <a:buFont typeface="Arial" panose="020B0604020202020204" pitchFamily="34" charset="0"/>
              <a:buChar char="•"/>
            </a:pPr>
            <a:r>
              <a:rPr lang="de-DE" dirty="0">
                <a:latin typeface="Helvetica Neue" charset="0"/>
                <a:ea typeface="Helvetica Neue" charset="0"/>
                <a:cs typeface="Helvetica Neue" charset="0"/>
              </a:rPr>
              <a:t>Trennung der Zielgruppen schwer</a:t>
            </a:r>
          </a:p>
        </p:txBody>
      </p:sp>
      <p:pic>
        <p:nvPicPr>
          <p:cNvPr id="15" name="Picture 14"/>
          <p:cNvPicPr>
            <a:picLocks noChangeAspect="1"/>
          </p:cNvPicPr>
          <p:nvPr/>
        </p:nvPicPr>
        <p:blipFill>
          <a:blip r:embed="rId3"/>
          <a:stretch>
            <a:fillRect/>
          </a:stretch>
        </p:blipFill>
        <p:spPr>
          <a:xfrm>
            <a:off x="915987" y="4656463"/>
            <a:ext cx="360000" cy="360000"/>
          </a:xfrm>
          <a:prstGeom prst="rect">
            <a:avLst/>
          </a:prstGeom>
        </p:spPr>
      </p:pic>
      <p:pic>
        <p:nvPicPr>
          <p:cNvPr id="17" name="Picture 16"/>
          <p:cNvPicPr>
            <a:picLocks noChangeAspect="1"/>
          </p:cNvPicPr>
          <p:nvPr/>
        </p:nvPicPr>
        <p:blipFill>
          <a:blip r:embed="rId4"/>
          <a:stretch>
            <a:fillRect/>
          </a:stretch>
        </p:blipFill>
        <p:spPr>
          <a:xfrm>
            <a:off x="915987" y="3238282"/>
            <a:ext cx="360000" cy="360000"/>
          </a:xfrm>
          <a:prstGeom prst="rect">
            <a:avLst/>
          </a:prstGeom>
        </p:spPr>
      </p:pic>
      <p:pic>
        <p:nvPicPr>
          <p:cNvPr id="18" name="Picture 17"/>
          <p:cNvPicPr>
            <a:picLocks noChangeAspect="1"/>
          </p:cNvPicPr>
          <p:nvPr/>
        </p:nvPicPr>
        <p:blipFill>
          <a:blip r:embed="rId5"/>
          <a:stretch>
            <a:fillRect/>
          </a:stretch>
        </p:blipFill>
        <p:spPr>
          <a:xfrm>
            <a:off x="915987" y="1844618"/>
            <a:ext cx="360000" cy="360000"/>
          </a:xfrm>
          <a:prstGeom prst="rect">
            <a:avLst/>
          </a:prstGeom>
        </p:spPr>
      </p:pic>
      <p:sp>
        <p:nvSpPr>
          <p:cNvPr id="19" name="TextBox 18"/>
          <p:cNvSpPr txBox="1"/>
          <p:nvPr/>
        </p:nvSpPr>
        <p:spPr>
          <a:xfrm>
            <a:off x="1345091" y="1472800"/>
            <a:ext cx="3124573" cy="1221360"/>
          </a:xfrm>
          <a:prstGeom prst="rect">
            <a:avLst/>
          </a:prstGeom>
          <a:noFill/>
        </p:spPr>
        <p:txBody>
          <a:bodyPr wrap="none" rtlCol="0">
            <a:spAutoFit/>
          </a:bodyPr>
          <a:lstStyle/>
          <a:p>
            <a:pPr marL="266700" indent="-266700" defTabSz="914400" fontAlgn="ctr">
              <a:lnSpc>
                <a:spcPct val="90000"/>
              </a:lnSpc>
              <a:spcBef>
                <a:spcPts val="10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Umfrage auf Papier</a:t>
            </a:r>
          </a:p>
          <a:p>
            <a:pPr marL="266700" indent="-266700" defTabSz="914400" fontAlgn="ctr">
              <a:lnSpc>
                <a:spcPct val="90000"/>
              </a:lnSpc>
              <a:spcBef>
                <a:spcPts val="10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Austeilen im Werk</a:t>
            </a:r>
          </a:p>
          <a:p>
            <a:pPr marL="266700" indent="-266700" defTabSz="914400" fontAlgn="ctr">
              <a:lnSpc>
                <a:spcPct val="90000"/>
              </a:lnSpc>
              <a:spcBef>
                <a:spcPts val="10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Manuelles einscannen</a:t>
            </a:r>
          </a:p>
        </p:txBody>
      </p:sp>
      <p:sp>
        <p:nvSpPr>
          <p:cNvPr id="20" name="TextBox 19"/>
          <p:cNvSpPr txBox="1"/>
          <p:nvPr/>
        </p:nvSpPr>
        <p:spPr>
          <a:xfrm>
            <a:off x="1182657" y="3105995"/>
            <a:ext cx="5194051" cy="738151"/>
          </a:xfrm>
          <a:prstGeom prst="rect">
            <a:avLst/>
          </a:prstGeom>
          <a:noFill/>
        </p:spPr>
        <p:txBody>
          <a:bodyPr wrap="none" rtlCol="0">
            <a:spAutoFit/>
          </a:bodyPr>
          <a:lstStyle/>
          <a:p>
            <a:pPr marL="447675" lvl="1" indent="-247650" defTabSz="914400" fontAlgn="ctr">
              <a:lnSpc>
                <a:spcPct val="90000"/>
              </a:lnSpc>
              <a:spcBef>
                <a:spcPts val="5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Einfache Umsetzung</a:t>
            </a:r>
          </a:p>
          <a:p>
            <a:pPr marL="447675" lvl="1" indent="-247650" defTabSz="914400" fontAlgn="ctr">
              <a:lnSpc>
                <a:spcPct val="90000"/>
              </a:lnSpc>
              <a:spcBef>
                <a:spcPts val="5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In fast jedem Unternehmen einsetzbar</a:t>
            </a:r>
          </a:p>
        </p:txBody>
      </p:sp>
      <p:pic>
        <p:nvPicPr>
          <p:cNvPr id="2" name="Picture 1">
            <a:extLst>
              <a:ext uri="{FF2B5EF4-FFF2-40B4-BE49-F238E27FC236}">
                <a16:creationId xmlns:a16="http://schemas.microsoft.com/office/drawing/2014/main" id="{4A12AD61-6A19-5442-B308-56E3EF26F578}"/>
              </a:ext>
            </a:extLst>
          </p:cNvPr>
          <p:cNvPicPr>
            <a:picLocks noChangeAspect="1"/>
          </p:cNvPicPr>
          <p:nvPr/>
        </p:nvPicPr>
        <p:blipFill>
          <a:blip r:embed="rId6"/>
          <a:stretch>
            <a:fillRect/>
          </a:stretch>
        </p:blipFill>
        <p:spPr>
          <a:xfrm>
            <a:off x="8688387" y="2168126"/>
            <a:ext cx="2500312" cy="2500312"/>
          </a:xfrm>
          <a:prstGeom prst="rect">
            <a:avLst/>
          </a:prstGeom>
        </p:spPr>
      </p:pic>
    </p:spTree>
    <p:extLst>
      <p:ext uri="{BB962C8B-B14F-4D97-AF65-F5344CB8AC3E}">
        <p14:creationId xmlns:p14="http://schemas.microsoft.com/office/powerpoint/2010/main" val="208362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335049" y="3750639"/>
            <a:ext cx="3343311" cy="1935251"/>
          </a:xfrm>
          <a:prstGeom prst="rect">
            <a:avLst/>
          </a:prstGeom>
        </p:spPr>
      </p:pic>
      <p:pic>
        <p:nvPicPr>
          <p:cNvPr id="8" name="Picture 7"/>
          <p:cNvPicPr>
            <a:picLocks noChangeAspect="1"/>
          </p:cNvPicPr>
          <p:nvPr/>
        </p:nvPicPr>
        <p:blipFill rotWithShape="1">
          <a:blip r:embed="rId4"/>
          <a:srcRect l="7060" t="1140" b="3711"/>
          <a:stretch/>
        </p:blipFill>
        <p:spPr>
          <a:xfrm>
            <a:off x="8575777" y="4422407"/>
            <a:ext cx="1961460" cy="1342559"/>
          </a:xfrm>
          <a:prstGeom prst="rect">
            <a:avLst/>
          </a:prstGeom>
        </p:spPr>
      </p:pic>
      <p:pic>
        <p:nvPicPr>
          <p:cNvPr id="7" name="Picture 6"/>
          <p:cNvPicPr>
            <a:picLocks noChangeAspect="1"/>
          </p:cNvPicPr>
          <p:nvPr/>
        </p:nvPicPr>
        <p:blipFill>
          <a:blip r:embed="rId5"/>
          <a:stretch>
            <a:fillRect/>
          </a:stretch>
        </p:blipFill>
        <p:spPr>
          <a:xfrm>
            <a:off x="10011672" y="3844089"/>
            <a:ext cx="1083044" cy="2089412"/>
          </a:xfrm>
          <a:prstGeom prst="rect">
            <a:avLst/>
          </a:prstGeom>
        </p:spPr>
      </p:pic>
      <p:sp>
        <p:nvSpPr>
          <p:cNvPr id="2" name="Title 1"/>
          <p:cNvSpPr>
            <a:spLocks noGrp="1"/>
          </p:cNvSpPr>
          <p:nvPr>
            <p:ph type="title"/>
          </p:nvPr>
        </p:nvSpPr>
        <p:spPr>
          <a:xfrm>
            <a:off x="504001" y="504000"/>
            <a:ext cx="11186476" cy="609398"/>
          </a:xfrm>
        </p:spPr>
        <p:txBody>
          <a:bodyPr/>
          <a:lstStyle/>
          <a:p>
            <a:pPr defTabSz="914400">
              <a:lnSpc>
                <a:spcPct val="90000"/>
              </a:lnSpc>
            </a:pPr>
            <a:r>
              <a:rPr lang="de-DE" sz="4400" dirty="0">
                <a:latin typeface="Helvetica Neue" charset="0"/>
                <a:ea typeface="Helvetica Neue" charset="0"/>
                <a:cs typeface="Helvetica Neue" charset="0"/>
              </a:rPr>
              <a:t>Single-</a:t>
            </a:r>
            <a:r>
              <a:rPr lang="de-DE" sz="4400" dirty="0" err="1">
                <a:latin typeface="Helvetica Neue" charset="0"/>
                <a:ea typeface="Helvetica Neue" charset="0"/>
                <a:cs typeface="Helvetica Neue" charset="0"/>
              </a:rPr>
              <a:t>Purpose</a:t>
            </a:r>
            <a:r>
              <a:rPr lang="de-DE" sz="4400" dirty="0">
                <a:latin typeface="Helvetica Neue" charset="0"/>
                <a:ea typeface="Helvetica Neue" charset="0"/>
                <a:cs typeface="Helvetica Neue" charset="0"/>
              </a:rPr>
              <a:t> </a:t>
            </a:r>
            <a:r>
              <a:rPr lang="de-DE" sz="4400" dirty="0" err="1">
                <a:latin typeface="Helvetica Neue" charset="0"/>
                <a:ea typeface="Helvetica Neue" charset="0"/>
                <a:cs typeface="Helvetica Neue" charset="0"/>
              </a:rPr>
              <a:t>Webapp</a:t>
            </a:r>
            <a:r>
              <a:rPr lang="de-DE" sz="4400" dirty="0">
                <a:latin typeface="Helvetica Neue" charset="0"/>
                <a:ea typeface="Helvetica Neue" charset="0"/>
                <a:cs typeface="Helvetica Neue" charset="0"/>
              </a:rPr>
              <a:t> (</a:t>
            </a:r>
            <a:r>
              <a:rPr lang="de-DE" sz="4400" dirty="0" err="1">
                <a:latin typeface="Helvetica Neue" charset="0"/>
                <a:ea typeface="Helvetica Neue" charset="0"/>
                <a:cs typeface="Helvetica Neue" charset="0"/>
              </a:rPr>
              <a:t>Lunchapp</a:t>
            </a:r>
            <a:r>
              <a:rPr lang="de-DE" sz="4400" dirty="0">
                <a:latin typeface="Helvetica Neue" charset="0"/>
                <a:ea typeface="Helvetica Neue" charset="0"/>
                <a:cs typeface="Helvetica Neue" charset="0"/>
              </a:rPr>
              <a:t>)</a:t>
            </a:r>
          </a:p>
        </p:txBody>
      </p:sp>
      <p:sp>
        <p:nvSpPr>
          <p:cNvPr id="9" name="TextBox 8"/>
          <p:cNvSpPr txBox="1"/>
          <p:nvPr/>
        </p:nvSpPr>
        <p:spPr>
          <a:xfrm>
            <a:off x="1260031" y="4374798"/>
            <a:ext cx="4730975" cy="1708160"/>
          </a:xfrm>
          <a:prstGeom prst="rect">
            <a:avLst/>
          </a:prstGeom>
          <a:noFill/>
        </p:spPr>
        <p:txBody>
          <a:bodyPr wrap="square" rtlCol="0">
            <a:spAutoFit/>
          </a:bodyPr>
          <a:lstStyle/>
          <a:p>
            <a:pPr marL="447675" lvl="1" indent="-247650" fontAlgn="ctr">
              <a:buFont typeface="Arial" panose="020B0604020202020204" pitchFamily="34" charset="0"/>
              <a:buChar char="•"/>
            </a:pPr>
            <a:r>
              <a:rPr lang="de-DE" dirty="0">
                <a:latin typeface="Helvetica Neue" charset="0"/>
                <a:ea typeface="Helvetica Neue" charset="0"/>
                <a:cs typeface="Helvetica Neue" charset="0"/>
              </a:rPr>
              <a:t>Welche Daten dürfen genutzt werden?</a:t>
            </a:r>
          </a:p>
          <a:p>
            <a:pPr marL="447675" lvl="1" indent="-247650" fontAlgn="ctr">
              <a:buFont typeface="Arial" panose="020B0604020202020204" pitchFamily="34" charset="0"/>
              <a:buChar char="•"/>
            </a:pPr>
            <a:r>
              <a:rPr lang="de-DE" dirty="0">
                <a:latin typeface="Helvetica Neue" charset="0"/>
                <a:ea typeface="Helvetica Neue" charset="0"/>
                <a:cs typeface="Helvetica Neue" charset="0"/>
              </a:rPr>
              <a:t>Evtl. geringe Adaption der Mitarbeiter</a:t>
            </a:r>
          </a:p>
          <a:p>
            <a:pPr marL="447675" lvl="1" indent="-247650" fontAlgn="ctr">
              <a:buFont typeface="Arial" panose="020B0604020202020204" pitchFamily="34" charset="0"/>
              <a:buChar char="•"/>
            </a:pPr>
            <a:r>
              <a:rPr lang="de-DE" dirty="0">
                <a:latin typeface="Helvetica Neue" charset="0"/>
                <a:ea typeface="Helvetica Neue" charset="0"/>
                <a:cs typeface="Helvetica Neue" charset="0"/>
              </a:rPr>
              <a:t>Dauerhafter Aufwand </a:t>
            </a:r>
          </a:p>
        </p:txBody>
      </p:sp>
      <p:pic>
        <p:nvPicPr>
          <p:cNvPr id="10" name="Picture 9"/>
          <p:cNvPicPr>
            <a:picLocks noChangeAspect="1"/>
          </p:cNvPicPr>
          <p:nvPr/>
        </p:nvPicPr>
        <p:blipFill>
          <a:blip r:embed="rId6"/>
          <a:stretch>
            <a:fillRect/>
          </a:stretch>
        </p:blipFill>
        <p:spPr>
          <a:xfrm>
            <a:off x="915987" y="4656463"/>
            <a:ext cx="360000" cy="360000"/>
          </a:xfrm>
          <a:prstGeom prst="rect">
            <a:avLst/>
          </a:prstGeom>
        </p:spPr>
      </p:pic>
      <p:pic>
        <p:nvPicPr>
          <p:cNvPr id="11" name="Picture 10"/>
          <p:cNvPicPr>
            <a:picLocks noChangeAspect="1"/>
          </p:cNvPicPr>
          <p:nvPr/>
        </p:nvPicPr>
        <p:blipFill>
          <a:blip r:embed="rId7"/>
          <a:stretch>
            <a:fillRect/>
          </a:stretch>
        </p:blipFill>
        <p:spPr>
          <a:xfrm>
            <a:off x="915987" y="3238282"/>
            <a:ext cx="360000" cy="360000"/>
          </a:xfrm>
          <a:prstGeom prst="rect">
            <a:avLst/>
          </a:prstGeom>
        </p:spPr>
      </p:pic>
      <p:pic>
        <p:nvPicPr>
          <p:cNvPr id="12" name="Picture 11"/>
          <p:cNvPicPr>
            <a:picLocks noChangeAspect="1"/>
          </p:cNvPicPr>
          <p:nvPr/>
        </p:nvPicPr>
        <p:blipFill>
          <a:blip r:embed="rId8"/>
          <a:stretch>
            <a:fillRect/>
          </a:stretch>
        </p:blipFill>
        <p:spPr>
          <a:xfrm>
            <a:off x="915987" y="1844618"/>
            <a:ext cx="360000" cy="360000"/>
          </a:xfrm>
          <a:prstGeom prst="rect">
            <a:avLst/>
          </a:prstGeom>
        </p:spPr>
      </p:pic>
      <p:sp>
        <p:nvSpPr>
          <p:cNvPr id="13" name="TextBox 12"/>
          <p:cNvSpPr txBox="1"/>
          <p:nvPr/>
        </p:nvSpPr>
        <p:spPr>
          <a:xfrm>
            <a:off x="1345091" y="1562954"/>
            <a:ext cx="7059561" cy="1061829"/>
          </a:xfrm>
          <a:prstGeom prst="rect">
            <a:avLst/>
          </a:prstGeom>
          <a:noFill/>
        </p:spPr>
        <p:txBody>
          <a:bodyPr wrap="none" rtlCol="0">
            <a:spAutoFit/>
          </a:bodyPr>
          <a:lstStyle/>
          <a:p>
            <a:pPr marL="266700" indent="-266700" fontAlgn="ctr">
              <a:buFont typeface="Arial" panose="020B0604020202020204" pitchFamily="34" charset="0"/>
              <a:buChar char="•"/>
            </a:pPr>
            <a:r>
              <a:rPr lang="de-DE" b="1" dirty="0">
                <a:latin typeface="Helvetica Neue" charset="0"/>
                <a:ea typeface="Helvetica Neue" charset="0"/>
                <a:cs typeface="Helvetica Neue" charset="0"/>
              </a:rPr>
              <a:t>Fokussierte App </a:t>
            </a:r>
            <a:r>
              <a:rPr lang="de-DE" dirty="0">
                <a:latin typeface="Helvetica Neue" charset="0"/>
                <a:ea typeface="Helvetica Neue" charset="0"/>
                <a:cs typeface="Helvetica Neue" charset="0"/>
              </a:rPr>
              <a:t>zu Einsicht </a:t>
            </a:r>
            <a:r>
              <a:rPr lang="de-DE" b="1" dirty="0">
                <a:latin typeface="Helvetica Neue" charset="0"/>
                <a:ea typeface="Helvetica Neue" charset="0"/>
                <a:cs typeface="Helvetica Neue" charset="0"/>
              </a:rPr>
              <a:t>wichtiger Informationen</a:t>
            </a:r>
          </a:p>
          <a:p>
            <a:pPr marL="266700" indent="-266700" fontAlgn="ctr">
              <a:buFont typeface="Arial" panose="020B0604020202020204" pitchFamily="34" charset="0"/>
              <a:buChar char="•"/>
            </a:pPr>
            <a:r>
              <a:rPr lang="de-DE" b="1" dirty="0">
                <a:latin typeface="Helvetica Neue" charset="0"/>
                <a:ea typeface="Helvetica Neue" charset="0"/>
                <a:cs typeface="Helvetica Neue" charset="0"/>
              </a:rPr>
              <a:t>Banner</a:t>
            </a:r>
            <a:r>
              <a:rPr lang="de-DE" dirty="0"/>
              <a:t> </a:t>
            </a:r>
            <a:r>
              <a:rPr lang="de-DE" dirty="0">
                <a:latin typeface="Helvetica Neue" charset="0"/>
                <a:ea typeface="Helvetica Neue" charset="0"/>
                <a:cs typeface="Helvetica Neue" charset="0"/>
              </a:rPr>
              <a:t>zur Umfrage</a:t>
            </a:r>
          </a:p>
          <a:p>
            <a:pPr marL="266700" indent="-266700" fontAlgn="ctr">
              <a:buFont typeface="Arial" panose="020B0604020202020204" pitchFamily="34" charset="0"/>
              <a:buChar char="•"/>
            </a:pPr>
            <a:r>
              <a:rPr lang="de-DE" dirty="0">
                <a:latin typeface="Helvetica Neue" charset="0"/>
                <a:ea typeface="Helvetica Neue" charset="0"/>
                <a:cs typeface="Helvetica Neue" charset="0"/>
              </a:rPr>
              <a:t>Nicht dauerhaft, sondern nur zu bestimmten Zeiten</a:t>
            </a:r>
          </a:p>
        </p:txBody>
      </p:sp>
      <p:sp>
        <p:nvSpPr>
          <p:cNvPr id="14" name="TextBox 13"/>
          <p:cNvSpPr txBox="1"/>
          <p:nvPr/>
        </p:nvSpPr>
        <p:spPr>
          <a:xfrm>
            <a:off x="1196235" y="3095588"/>
            <a:ext cx="4830168" cy="738151"/>
          </a:xfrm>
          <a:prstGeom prst="rect">
            <a:avLst/>
          </a:prstGeom>
          <a:noFill/>
        </p:spPr>
        <p:txBody>
          <a:bodyPr wrap="none" rtlCol="0">
            <a:spAutoFit/>
          </a:bodyPr>
          <a:lstStyle/>
          <a:p>
            <a:pPr marL="447675" lvl="1" indent="-247650" defTabSz="914400" fontAlgn="ctr">
              <a:lnSpc>
                <a:spcPct val="90000"/>
              </a:lnSpc>
              <a:spcBef>
                <a:spcPts val="5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App ist generell nützlich</a:t>
            </a:r>
          </a:p>
          <a:p>
            <a:pPr marL="444500" lvl="1" indent="-244475" defTabSz="914400">
              <a:lnSpc>
                <a:spcPct val="90000"/>
              </a:lnSpc>
              <a:spcBef>
                <a:spcPts val="5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Umfragen sind nicht zu aufdringlich</a:t>
            </a:r>
          </a:p>
        </p:txBody>
      </p:sp>
    </p:spTree>
    <p:extLst>
      <p:ext uri="{BB962C8B-B14F-4D97-AF65-F5344CB8AC3E}">
        <p14:creationId xmlns:p14="http://schemas.microsoft.com/office/powerpoint/2010/main" val="943164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609398"/>
          </a:xfrm>
        </p:spPr>
        <p:txBody>
          <a:bodyPr/>
          <a:lstStyle/>
          <a:p>
            <a:pPr defTabSz="914400">
              <a:lnSpc>
                <a:spcPct val="90000"/>
              </a:lnSpc>
            </a:pPr>
            <a:r>
              <a:rPr lang="de-DE" sz="4400" dirty="0">
                <a:latin typeface="Helvetica Neue" charset="0"/>
                <a:ea typeface="Helvetica Neue" charset="0"/>
                <a:cs typeface="Helvetica Neue" charset="0"/>
              </a:rPr>
              <a:t>Newsfeed App</a:t>
            </a:r>
          </a:p>
        </p:txBody>
      </p:sp>
      <p:pic>
        <p:nvPicPr>
          <p:cNvPr id="6" name="Picture 5"/>
          <p:cNvPicPr>
            <a:picLocks noChangeAspect="1"/>
          </p:cNvPicPr>
          <p:nvPr/>
        </p:nvPicPr>
        <p:blipFill rotWithShape="1">
          <a:blip r:embed="rId3"/>
          <a:srcRect l="28695" t="6538" r="28234" b="5525"/>
          <a:stretch/>
        </p:blipFill>
        <p:spPr>
          <a:xfrm>
            <a:off x="8526835" y="913655"/>
            <a:ext cx="2630264" cy="5370195"/>
          </a:xfrm>
          <a:prstGeom prst="rect">
            <a:avLst/>
          </a:prstGeom>
        </p:spPr>
      </p:pic>
      <p:pic>
        <p:nvPicPr>
          <p:cNvPr id="7" name="Picture 6"/>
          <p:cNvPicPr>
            <a:picLocks noChangeAspect="1"/>
          </p:cNvPicPr>
          <p:nvPr/>
        </p:nvPicPr>
        <p:blipFill>
          <a:blip r:embed="rId4"/>
          <a:stretch>
            <a:fillRect/>
          </a:stretch>
        </p:blipFill>
        <p:spPr>
          <a:xfrm>
            <a:off x="915987" y="4591387"/>
            <a:ext cx="360000" cy="360000"/>
          </a:xfrm>
          <a:prstGeom prst="rect">
            <a:avLst/>
          </a:prstGeom>
        </p:spPr>
      </p:pic>
      <p:pic>
        <p:nvPicPr>
          <p:cNvPr id="9" name="Picture 8"/>
          <p:cNvPicPr>
            <a:picLocks noChangeAspect="1"/>
          </p:cNvPicPr>
          <p:nvPr/>
        </p:nvPicPr>
        <p:blipFill>
          <a:blip r:embed="rId5"/>
          <a:stretch>
            <a:fillRect/>
          </a:stretch>
        </p:blipFill>
        <p:spPr>
          <a:xfrm>
            <a:off x="915987" y="1844618"/>
            <a:ext cx="360000" cy="360000"/>
          </a:xfrm>
          <a:prstGeom prst="rect">
            <a:avLst/>
          </a:prstGeom>
        </p:spPr>
      </p:pic>
      <p:sp>
        <p:nvSpPr>
          <p:cNvPr id="11" name="TextBox 10"/>
          <p:cNvSpPr txBox="1"/>
          <p:nvPr/>
        </p:nvSpPr>
        <p:spPr>
          <a:xfrm>
            <a:off x="1138518" y="4309723"/>
            <a:ext cx="4730975" cy="1384995"/>
          </a:xfrm>
          <a:prstGeom prst="rect">
            <a:avLst/>
          </a:prstGeom>
          <a:noFill/>
        </p:spPr>
        <p:txBody>
          <a:bodyPr wrap="square" rtlCol="0">
            <a:spAutoFit/>
          </a:bodyPr>
          <a:lstStyle/>
          <a:p>
            <a:pPr marL="444500" lvl="1" indent="-244475">
              <a:buFont typeface="Arial" panose="020B0604020202020204" pitchFamily="34" charset="0"/>
              <a:buChar char="•"/>
            </a:pPr>
            <a:r>
              <a:rPr lang="de-DE" dirty="0">
                <a:solidFill>
                  <a:prstClr val="black"/>
                </a:solidFill>
                <a:latin typeface="Helvetica Neue" charset="0"/>
                <a:ea typeface="Helvetica Neue" charset="0"/>
                <a:cs typeface="Helvetica Neue" charset="0"/>
              </a:rPr>
              <a:t>Firma muss News verfassen</a:t>
            </a:r>
          </a:p>
          <a:p>
            <a:pPr marL="444500" lvl="1" indent="-244475">
              <a:buFont typeface="Arial" panose="020B0604020202020204" pitchFamily="34" charset="0"/>
              <a:buChar char="•"/>
            </a:pPr>
            <a:r>
              <a:rPr lang="de-DE" dirty="0">
                <a:solidFill>
                  <a:prstClr val="black"/>
                </a:solidFill>
                <a:latin typeface="Helvetica Neue" charset="0"/>
                <a:ea typeface="Helvetica Neue" charset="0"/>
                <a:cs typeface="Helvetica Neue" charset="0"/>
              </a:rPr>
              <a:t>Wie viele nutzen die App?</a:t>
            </a:r>
          </a:p>
          <a:p>
            <a:pPr marL="444500" lvl="1" indent="-244475">
              <a:buFont typeface="Arial" panose="020B0604020202020204" pitchFamily="34" charset="0"/>
              <a:buChar char="•"/>
            </a:pPr>
            <a:r>
              <a:rPr lang="de-DE" dirty="0">
                <a:solidFill>
                  <a:prstClr val="black"/>
                </a:solidFill>
                <a:latin typeface="Helvetica Neue" charset="0"/>
                <a:ea typeface="Helvetica Neue" charset="0"/>
                <a:cs typeface="Helvetica Neue" charset="0"/>
              </a:rPr>
              <a:t>Welche Daten dürfen genutzt werden?</a:t>
            </a:r>
          </a:p>
        </p:txBody>
      </p:sp>
      <p:pic>
        <p:nvPicPr>
          <p:cNvPr id="13" name="Picture 12"/>
          <p:cNvPicPr>
            <a:picLocks noChangeAspect="1"/>
          </p:cNvPicPr>
          <p:nvPr/>
        </p:nvPicPr>
        <p:blipFill>
          <a:blip r:embed="rId6"/>
          <a:stretch>
            <a:fillRect/>
          </a:stretch>
        </p:blipFill>
        <p:spPr>
          <a:xfrm>
            <a:off x="915987" y="3238752"/>
            <a:ext cx="360000" cy="360000"/>
          </a:xfrm>
          <a:prstGeom prst="rect">
            <a:avLst/>
          </a:prstGeom>
        </p:spPr>
      </p:pic>
      <p:pic>
        <p:nvPicPr>
          <p:cNvPr id="14" name="Picture 13"/>
          <p:cNvPicPr>
            <a:picLocks noChangeAspect="1"/>
          </p:cNvPicPr>
          <p:nvPr/>
        </p:nvPicPr>
        <p:blipFill>
          <a:blip r:embed="rId5"/>
          <a:stretch>
            <a:fillRect/>
          </a:stretch>
        </p:blipFill>
        <p:spPr>
          <a:xfrm>
            <a:off x="915987" y="1844618"/>
            <a:ext cx="360000" cy="360000"/>
          </a:xfrm>
          <a:prstGeom prst="rect">
            <a:avLst/>
          </a:prstGeom>
        </p:spPr>
      </p:pic>
      <p:sp>
        <p:nvSpPr>
          <p:cNvPr id="15" name="TextBox 14"/>
          <p:cNvSpPr txBox="1"/>
          <p:nvPr/>
        </p:nvSpPr>
        <p:spPr>
          <a:xfrm>
            <a:off x="1323825" y="1701452"/>
            <a:ext cx="6504858" cy="738664"/>
          </a:xfrm>
          <a:prstGeom prst="rect">
            <a:avLst/>
          </a:prstGeom>
          <a:noFill/>
        </p:spPr>
        <p:txBody>
          <a:bodyPr wrap="none" rtlCol="0">
            <a:spAutoFit/>
          </a:bodyPr>
          <a:lstStyle/>
          <a:p>
            <a:pPr marL="266700" indent="-266700">
              <a:buFont typeface="Arial" panose="020B0604020202020204" pitchFamily="34" charset="0"/>
              <a:buChar char="•"/>
            </a:pPr>
            <a:r>
              <a:rPr lang="de-DE" b="1" dirty="0">
                <a:latin typeface="Helvetica Neue" charset="0"/>
                <a:ea typeface="Helvetica Neue" charset="0"/>
                <a:cs typeface="Helvetica Neue" charset="0"/>
              </a:rPr>
              <a:t>News</a:t>
            </a:r>
            <a:r>
              <a:rPr lang="de-DE" dirty="0">
                <a:latin typeface="Helvetica Neue" charset="0"/>
                <a:ea typeface="Helvetica Neue" charset="0"/>
                <a:cs typeface="Helvetica Neue" charset="0"/>
              </a:rPr>
              <a:t> von Unternehmen, Standort, Abteilungsleiter</a:t>
            </a:r>
          </a:p>
          <a:p>
            <a:pPr marL="266700" indent="-266700">
              <a:buFont typeface="Arial" panose="020B0604020202020204" pitchFamily="34" charset="0"/>
              <a:buChar char="•"/>
            </a:pPr>
            <a:r>
              <a:rPr lang="de-DE" dirty="0">
                <a:latin typeface="Helvetica Neue" charset="0"/>
                <a:ea typeface="Helvetica Neue" charset="0"/>
                <a:cs typeface="Helvetica Neue" charset="0"/>
              </a:rPr>
              <a:t>Umfrage </a:t>
            </a:r>
            <a:r>
              <a:rPr lang="de-DE" b="1" dirty="0">
                <a:latin typeface="Helvetica Neue" charset="0"/>
                <a:ea typeface="Helvetica Neue" charset="0"/>
                <a:cs typeface="Helvetica Neue" charset="0"/>
              </a:rPr>
              <a:t>integriert in die News </a:t>
            </a:r>
            <a:r>
              <a:rPr lang="de-DE" dirty="0">
                <a:latin typeface="Helvetica Neue" charset="0"/>
                <a:ea typeface="Helvetica Neue" charset="0"/>
                <a:cs typeface="Helvetica Neue" charset="0"/>
              </a:rPr>
              <a:t>und </a:t>
            </a:r>
            <a:r>
              <a:rPr lang="de-DE" dirty="0" err="1">
                <a:latin typeface="Helvetica Neue" charset="0"/>
                <a:ea typeface="Helvetica Neue" charset="0"/>
                <a:cs typeface="Helvetica Neue" charset="0"/>
              </a:rPr>
              <a:t>Reminder</a:t>
            </a:r>
            <a:endParaRPr lang="de-DE" dirty="0">
              <a:latin typeface="Helvetica Neue" charset="0"/>
              <a:ea typeface="Helvetica Neue" charset="0"/>
              <a:cs typeface="Helvetica Neue" charset="0"/>
            </a:endParaRPr>
          </a:p>
        </p:txBody>
      </p:sp>
      <p:sp>
        <p:nvSpPr>
          <p:cNvPr id="16" name="TextBox 15"/>
          <p:cNvSpPr txBox="1"/>
          <p:nvPr/>
        </p:nvSpPr>
        <p:spPr>
          <a:xfrm>
            <a:off x="1095988" y="3095588"/>
            <a:ext cx="4540923" cy="1061829"/>
          </a:xfrm>
          <a:prstGeom prst="rect">
            <a:avLst/>
          </a:prstGeom>
          <a:noFill/>
        </p:spPr>
        <p:txBody>
          <a:bodyPr wrap="square" rtlCol="0">
            <a:spAutoFit/>
          </a:bodyPr>
          <a:lstStyle/>
          <a:p>
            <a:pPr marL="444500" lvl="1" indent="-244475">
              <a:buFont typeface="Arial" panose="020B0604020202020204" pitchFamily="34" charset="0"/>
              <a:buChar char="•"/>
            </a:pPr>
            <a:r>
              <a:rPr lang="de-DE" dirty="0">
                <a:solidFill>
                  <a:prstClr val="black"/>
                </a:solidFill>
                <a:latin typeface="Helvetica Neue" charset="0"/>
                <a:ea typeface="Helvetica Neue" charset="0"/>
                <a:cs typeface="Helvetica Neue" charset="0"/>
              </a:rPr>
              <a:t>Guter Informationskanal</a:t>
            </a:r>
          </a:p>
          <a:p>
            <a:pPr marL="444500" lvl="1" indent="-244475">
              <a:buFont typeface="Arial" panose="020B0604020202020204" pitchFamily="34" charset="0"/>
              <a:buChar char="•"/>
            </a:pPr>
            <a:r>
              <a:rPr lang="de-DE" dirty="0">
                <a:solidFill>
                  <a:prstClr val="black"/>
                </a:solidFill>
                <a:latin typeface="Helvetica Neue" charset="0"/>
                <a:ea typeface="Helvetica Neue" charset="0"/>
                <a:cs typeface="Helvetica Neue" charset="0"/>
              </a:rPr>
              <a:t>Umfragen sind nicht zu aufdringlich</a:t>
            </a:r>
          </a:p>
        </p:txBody>
      </p:sp>
    </p:spTree>
    <p:extLst>
      <p:ext uri="{BB962C8B-B14F-4D97-AF65-F5344CB8AC3E}">
        <p14:creationId xmlns:p14="http://schemas.microsoft.com/office/powerpoint/2010/main" val="881421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600141" y="1133695"/>
            <a:ext cx="5857531" cy="4144203"/>
          </a:xfrm>
          <a:prstGeom prst="rect">
            <a:avLst/>
          </a:prstGeom>
        </p:spPr>
      </p:pic>
      <p:pic>
        <p:nvPicPr>
          <p:cNvPr id="5" name="Picture 4"/>
          <p:cNvPicPr>
            <a:picLocks noChangeAspect="1"/>
          </p:cNvPicPr>
          <p:nvPr/>
        </p:nvPicPr>
        <p:blipFill>
          <a:blip r:embed="rId4"/>
          <a:stretch>
            <a:fillRect/>
          </a:stretch>
        </p:blipFill>
        <p:spPr>
          <a:xfrm>
            <a:off x="5874155" y="3486021"/>
            <a:ext cx="5808114" cy="4109240"/>
          </a:xfrm>
          <a:prstGeom prst="rect">
            <a:avLst/>
          </a:prstGeom>
        </p:spPr>
      </p:pic>
      <p:sp>
        <p:nvSpPr>
          <p:cNvPr id="11" name="Title 1"/>
          <p:cNvSpPr txBox="1">
            <a:spLocks/>
          </p:cNvSpPr>
          <p:nvPr/>
        </p:nvSpPr>
        <p:spPr>
          <a:xfrm>
            <a:off x="839787" y="3651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b="1" dirty="0">
                <a:latin typeface="Helvetica Neue" charset="0"/>
                <a:ea typeface="Helvetica Neue" charset="0"/>
                <a:cs typeface="Helvetica Neue" charset="0"/>
              </a:rPr>
              <a:t>Tablets</a:t>
            </a:r>
          </a:p>
        </p:txBody>
      </p:sp>
      <p:sp>
        <p:nvSpPr>
          <p:cNvPr id="13" name="TextBox 12"/>
          <p:cNvSpPr txBox="1"/>
          <p:nvPr/>
        </p:nvSpPr>
        <p:spPr>
          <a:xfrm>
            <a:off x="1182657" y="5134187"/>
            <a:ext cx="4730975" cy="1061829"/>
          </a:xfrm>
          <a:prstGeom prst="rect">
            <a:avLst/>
          </a:prstGeom>
          <a:noFill/>
        </p:spPr>
        <p:txBody>
          <a:bodyPr wrap="square" rtlCol="0">
            <a:spAutoFit/>
          </a:bodyPr>
          <a:lstStyle/>
          <a:p>
            <a:pPr marL="447675" lvl="1" indent="-247650" fontAlgn="ctr">
              <a:buFont typeface="Arial" panose="020B0604020202020204" pitchFamily="34" charset="0"/>
              <a:buChar char="•"/>
            </a:pPr>
            <a:r>
              <a:rPr lang="de-DE" dirty="0">
                <a:latin typeface="Helvetica Neue" charset="0"/>
                <a:ea typeface="Helvetica Neue" charset="0"/>
                <a:cs typeface="Helvetica Neue" charset="0"/>
              </a:rPr>
              <a:t>Befrager zu aufdringlich</a:t>
            </a:r>
          </a:p>
          <a:p>
            <a:pPr marL="447675" lvl="1" indent="-247650" fontAlgn="ctr">
              <a:buFont typeface="Arial" panose="020B0604020202020204" pitchFamily="34" charset="0"/>
              <a:buChar char="•"/>
            </a:pPr>
            <a:r>
              <a:rPr lang="de-DE" dirty="0">
                <a:latin typeface="Helvetica Neue" charset="0"/>
                <a:ea typeface="Helvetica Neue" charset="0"/>
                <a:cs typeface="Helvetica Neue" charset="0"/>
              </a:rPr>
              <a:t>Rechtliche Vorschriften für Befestigung</a:t>
            </a:r>
          </a:p>
        </p:txBody>
      </p:sp>
      <p:pic>
        <p:nvPicPr>
          <p:cNvPr id="15" name="Picture 14"/>
          <p:cNvPicPr>
            <a:picLocks noChangeAspect="1"/>
          </p:cNvPicPr>
          <p:nvPr/>
        </p:nvPicPr>
        <p:blipFill>
          <a:blip r:embed="rId5"/>
          <a:stretch>
            <a:fillRect/>
          </a:stretch>
        </p:blipFill>
        <p:spPr>
          <a:xfrm>
            <a:off x="915987" y="5277898"/>
            <a:ext cx="360000" cy="360000"/>
          </a:xfrm>
          <a:prstGeom prst="rect">
            <a:avLst/>
          </a:prstGeom>
        </p:spPr>
      </p:pic>
      <p:pic>
        <p:nvPicPr>
          <p:cNvPr id="17" name="Picture 16"/>
          <p:cNvPicPr>
            <a:picLocks noChangeAspect="1"/>
          </p:cNvPicPr>
          <p:nvPr/>
        </p:nvPicPr>
        <p:blipFill>
          <a:blip r:embed="rId6"/>
          <a:stretch>
            <a:fillRect/>
          </a:stretch>
        </p:blipFill>
        <p:spPr>
          <a:xfrm>
            <a:off x="915987" y="3859717"/>
            <a:ext cx="360000" cy="360000"/>
          </a:xfrm>
          <a:prstGeom prst="rect">
            <a:avLst/>
          </a:prstGeom>
        </p:spPr>
      </p:pic>
      <p:pic>
        <p:nvPicPr>
          <p:cNvPr id="18" name="Picture 17"/>
          <p:cNvPicPr>
            <a:picLocks noChangeAspect="1"/>
          </p:cNvPicPr>
          <p:nvPr/>
        </p:nvPicPr>
        <p:blipFill>
          <a:blip r:embed="rId7"/>
          <a:stretch>
            <a:fillRect/>
          </a:stretch>
        </p:blipFill>
        <p:spPr>
          <a:xfrm>
            <a:off x="915987" y="1691198"/>
            <a:ext cx="360000" cy="360000"/>
          </a:xfrm>
          <a:prstGeom prst="rect">
            <a:avLst/>
          </a:prstGeom>
        </p:spPr>
      </p:pic>
      <p:sp>
        <p:nvSpPr>
          <p:cNvPr id="19" name="TextBox 18"/>
          <p:cNvSpPr txBox="1"/>
          <p:nvPr/>
        </p:nvSpPr>
        <p:spPr>
          <a:xfrm>
            <a:off x="1346741" y="1681235"/>
            <a:ext cx="7175822" cy="1512209"/>
          </a:xfrm>
          <a:prstGeom prst="rect">
            <a:avLst/>
          </a:prstGeom>
          <a:noFill/>
        </p:spPr>
        <p:txBody>
          <a:bodyPr wrap="square" rtlCol="0">
            <a:spAutoFit/>
          </a:bodyPr>
          <a:lstStyle/>
          <a:p>
            <a:pPr marL="266700" indent="-266700" defTabSz="914400" fontAlgn="ctr">
              <a:lnSpc>
                <a:spcPct val="90000"/>
              </a:lnSpc>
              <a:spcBef>
                <a:spcPts val="10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Umfrage </a:t>
            </a:r>
            <a:r>
              <a:rPr lang="de-DE" b="1" dirty="0">
                <a:solidFill>
                  <a:prstClr val="black"/>
                </a:solidFill>
                <a:latin typeface="Helvetica Neue" charset="0"/>
                <a:ea typeface="Helvetica Neue" charset="0"/>
                <a:cs typeface="Helvetica Neue" charset="0"/>
              </a:rPr>
              <a:t>auf Tablet</a:t>
            </a:r>
          </a:p>
          <a:p>
            <a:pPr marL="266700" indent="-266700" defTabSz="914400" fontAlgn="ctr">
              <a:lnSpc>
                <a:spcPct val="90000"/>
              </a:lnSpc>
              <a:spcBef>
                <a:spcPts val="10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In </a:t>
            </a:r>
            <a:r>
              <a:rPr lang="de-DE" b="1" dirty="0">
                <a:solidFill>
                  <a:prstClr val="black"/>
                </a:solidFill>
                <a:latin typeface="Helvetica Neue" charset="0"/>
                <a:ea typeface="Helvetica Neue" charset="0"/>
                <a:cs typeface="Helvetica Neue" charset="0"/>
              </a:rPr>
              <a:t>Halterung</a:t>
            </a:r>
            <a:r>
              <a:rPr lang="de-DE" dirty="0">
                <a:solidFill>
                  <a:prstClr val="black"/>
                </a:solidFill>
                <a:latin typeface="Helvetica Neue" charset="0"/>
                <a:ea typeface="Helvetica Neue" charset="0"/>
                <a:cs typeface="Helvetica Neue" charset="0"/>
              </a:rPr>
              <a:t> oder eine </a:t>
            </a:r>
            <a:r>
              <a:rPr lang="de-DE" b="1" dirty="0">
                <a:solidFill>
                  <a:prstClr val="black"/>
                </a:solidFill>
                <a:latin typeface="Helvetica Neue" charset="0"/>
                <a:ea typeface="Helvetica Neue" charset="0"/>
                <a:cs typeface="Helvetica Neue" charset="0"/>
              </a:rPr>
              <a:t>Person</a:t>
            </a:r>
            <a:r>
              <a:rPr lang="de-DE" dirty="0">
                <a:solidFill>
                  <a:prstClr val="black"/>
                </a:solidFill>
                <a:latin typeface="Helvetica Neue" charset="0"/>
                <a:ea typeface="Helvetica Neue" charset="0"/>
                <a:cs typeface="Helvetica Neue" charset="0"/>
              </a:rPr>
              <a:t> geht damit </a:t>
            </a:r>
            <a:r>
              <a:rPr lang="de-DE" b="1" dirty="0">
                <a:solidFill>
                  <a:prstClr val="black"/>
                </a:solidFill>
                <a:latin typeface="Helvetica Neue" charset="0"/>
                <a:ea typeface="Helvetica Neue" charset="0"/>
                <a:cs typeface="Helvetica Neue" charset="0"/>
              </a:rPr>
              <a:t>durch das Werk</a:t>
            </a:r>
          </a:p>
          <a:p>
            <a:pPr marL="266700" indent="-266700" defTabSz="914400" fontAlgn="ctr">
              <a:lnSpc>
                <a:spcPct val="90000"/>
              </a:lnSpc>
              <a:spcBef>
                <a:spcPts val="1000"/>
              </a:spcBef>
              <a:buFont typeface="Arial" panose="020B0604020202020204" pitchFamily="34" charset="0"/>
              <a:buChar char="•"/>
            </a:pPr>
            <a:r>
              <a:rPr lang="de-DE" b="1" dirty="0">
                <a:solidFill>
                  <a:prstClr val="black"/>
                </a:solidFill>
                <a:latin typeface="Helvetica Neue" charset="0"/>
                <a:ea typeface="Helvetica Neue" charset="0"/>
                <a:cs typeface="Helvetica Neue" charset="0"/>
              </a:rPr>
              <a:t>Registrierung für das Gewinnspiel </a:t>
            </a:r>
            <a:r>
              <a:rPr lang="de-DE" dirty="0">
                <a:solidFill>
                  <a:prstClr val="black"/>
                </a:solidFill>
                <a:latin typeface="Helvetica Neue" charset="0"/>
                <a:ea typeface="Helvetica Neue" charset="0"/>
                <a:cs typeface="Helvetica Neue" charset="0"/>
              </a:rPr>
              <a:t>durch die Umfrage</a:t>
            </a:r>
          </a:p>
        </p:txBody>
      </p:sp>
      <p:sp>
        <p:nvSpPr>
          <p:cNvPr id="20" name="TextBox 19"/>
          <p:cNvSpPr txBox="1"/>
          <p:nvPr/>
        </p:nvSpPr>
        <p:spPr>
          <a:xfrm>
            <a:off x="1182657" y="3727430"/>
            <a:ext cx="4344459" cy="738151"/>
          </a:xfrm>
          <a:prstGeom prst="rect">
            <a:avLst/>
          </a:prstGeom>
          <a:noFill/>
        </p:spPr>
        <p:txBody>
          <a:bodyPr wrap="none" rtlCol="0">
            <a:spAutoFit/>
          </a:bodyPr>
          <a:lstStyle/>
          <a:p>
            <a:pPr marL="447675" lvl="1" indent="-247650" defTabSz="914400" fontAlgn="ctr">
              <a:lnSpc>
                <a:spcPct val="90000"/>
              </a:lnSpc>
              <a:spcBef>
                <a:spcPts val="5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Direkt im Werk</a:t>
            </a:r>
          </a:p>
          <a:p>
            <a:pPr marL="447675" lvl="1" indent="-247650" defTabSz="914400" fontAlgn="ctr">
              <a:lnSpc>
                <a:spcPct val="90000"/>
              </a:lnSpc>
              <a:spcBef>
                <a:spcPts val="500"/>
              </a:spcBef>
              <a:buFont typeface="Arial" panose="020B0604020202020204" pitchFamily="34" charset="0"/>
              <a:buChar char="•"/>
            </a:pPr>
            <a:r>
              <a:rPr lang="de-DE" dirty="0">
                <a:solidFill>
                  <a:prstClr val="black"/>
                </a:solidFill>
                <a:latin typeface="Helvetica Neue" charset="0"/>
                <a:ea typeface="Helvetica Neue" charset="0"/>
                <a:cs typeface="Helvetica Neue" charset="0"/>
              </a:rPr>
              <a:t>Aktiver Einsatz für die Umfrage</a:t>
            </a:r>
          </a:p>
        </p:txBody>
      </p:sp>
    </p:spTree>
    <p:extLst>
      <p:ext uri="{BB962C8B-B14F-4D97-AF65-F5344CB8AC3E}">
        <p14:creationId xmlns:p14="http://schemas.microsoft.com/office/powerpoint/2010/main" val="2900319236"/>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758</Words>
  <Application>Microsoft Office PowerPoint</Application>
  <PresentationFormat>Custom</PresentationFormat>
  <Paragraphs>157</Paragraphs>
  <Slides>20</Slides>
  <Notes>9</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 Unicode MS</vt:lpstr>
      <vt:lpstr>Arial</vt:lpstr>
      <vt:lpstr>Courier New</vt:lpstr>
      <vt:lpstr>Helvetica Neue</vt:lpstr>
      <vt:lpstr>Symbol</vt:lpstr>
      <vt:lpstr>wingdings</vt:lpstr>
      <vt:lpstr>wingdings</vt:lpstr>
      <vt:lpstr>SAP 2018 16x9 white</vt:lpstr>
      <vt:lpstr>Projekt PulseShift: Aktueller Stand</vt:lpstr>
      <vt:lpstr>Agenda</vt:lpstr>
      <vt:lpstr>Problemstellung</vt:lpstr>
      <vt:lpstr>Projektziel</vt:lpstr>
      <vt:lpstr>Konzeptionelle Erarbeitung</vt:lpstr>
      <vt:lpstr>PowerPoint Presentation</vt:lpstr>
      <vt:lpstr>Single-Purpose Webapp (Lunchapp)</vt:lpstr>
      <vt:lpstr>Newsfeed App</vt:lpstr>
      <vt:lpstr>PowerPoint Presentation</vt:lpstr>
      <vt:lpstr>PowerPoint Presentation</vt:lpstr>
      <vt:lpstr>PowerPoint Presentation</vt:lpstr>
      <vt:lpstr>Vielversprechendste Kanäle</vt:lpstr>
      <vt:lpstr>Vielversprechendste Kanäle</vt:lpstr>
      <vt:lpstr>Captive Portal</vt:lpstr>
      <vt:lpstr>Lösung 1: Einmalige Verwendung</vt:lpstr>
      <vt:lpstr>Lösung 2: Kontinuierliche Verwendung</vt:lpstr>
      <vt:lpstr>Lunchapp</vt:lpstr>
      <vt:lpstr>Newsfeed App</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20</cp:revision>
  <dcterms:created xsi:type="dcterms:W3CDTF">2018-03-23T14:30:23Z</dcterms:created>
  <dcterms:modified xsi:type="dcterms:W3CDTF">2018-03-26T09:30:14Z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